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8" r:id="rId3"/>
    <p:sldId id="259" r:id="rId4"/>
    <p:sldId id="260" r:id="rId5"/>
    <p:sldId id="261" r:id="rId6"/>
    <p:sldId id="262" r:id="rId7"/>
    <p:sldId id="263" r:id="rId8"/>
    <p:sldId id="264" r:id="rId9"/>
    <p:sldId id="265" r:id="rId10"/>
    <p:sldId id="266" r:id="rId11"/>
    <p:sldId id="267" r:id="rId12"/>
    <p:sldId id="273" r:id="rId13"/>
    <p:sldId id="274" r:id="rId14"/>
    <p:sldId id="276" r:id="rId15"/>
    <p:sldId id="279" r:id="rId16"/>
  </p:sldIdLst>
  <p:sldSz cx="18288000" cy="10287000"/>
  <p:notesSz cx="6858000" cy="9144000"/>
  <p:embeddedFontLst>
    <p:embeddedFont>
      <p:font typeface="Aileron" panose="020B0604020202020204" charset="0"/>
      <p:regular r:id="rId18"/>
    </p:embeddedFont>
    <p:embeddedFont>
      <p:font typeface="Aileron Bold" panose="020B0604020202020204" charset="0"/>
      <p:regular r:id="rId19"/>
    </p:embeddedFont>
    <p:embeddedFont>
      <p:font typeface="Hatton" panose="020B0604020202020204" charset="0"/>
      <p:regular r:id="rId20"/>
    </p:embeddedFont>
    <p:embeddedFont>
      <p:font typeface="Hatton Bold" panose="020B0604020202020204" charset="0"/>
      <p:regular r:id="rId21"/>
    </p:embeddedFont>
    <p:embeddedFont>
      <p:font typeface="Lato" panose="020F0502020204030203" pitchFamily="34" charset="0"/>
      <p:regular r:id="rId22"/>
      <p:bold r:id="rId23"/>
      <p:italic r:id="rId24"/>
      <p:boldItalic r:id="rId25"/>
    </p:embeddedFont>
    <p:embeddedFont>
      <p:font typeface="Lato Bold" panose="020F0502020204030203" charset="0"/>
      <p:regular r:id="rId26"/>
    </p:embeddedFont>
    <p:embeddedFont>
      <p:font typeface="Livvic Heavy" panose="020B0604020202020204" charset="0"/>
      <p:regular r:id="rId27"/>
    </p:embeddedFont>
    <p:embeddedFont>
      <p:font typeface="Montserrat" panose="00000500000000000000" pitchFamily="2" charset="0"/>
      <p:regular r:id="rId28"/>
      <p:bold r:id="rId29"/>
      <p:italic r:id="rId30"/>
      <p:boldItalic r:id="rId31"/>
    </p:embeddedFont>
    <p:embeddedFont>
      <p:font typeface="Montserrat Bold" panose="00000800000000000000" charset="0"/>
      <p:regular r:id="rId32"/>
    </p:embeddedFont>
    <p:embeddedFont>
      <p:font typeface="Noto Sans" panose="020B0502040504020204" pitchFamily="34" charset="0"/>
      <p:regular r:id="rId33"/>
      <p:bold r:id="rId34"/>
      <p:italic r:id="rId35"/>
      <p:boldItalic r:id="rId36"/>
    </p:embeddedFont>
    <p:embeddedFont>
      <p:font typeface="Noto Sans Bold" panose="020B0802040504020204" charset="0"/>
      <p:regular r:id="rId37"/>
    </p:embeddedFont>
    <p:embeddedFont>
      <p:font typeface="Open Sans" panose="020B0606030504020204" pitchFamily="34" charset="0"/>
      <p:regular r:id="rId38"/>
      <p:bold r:id="rId39"/>
      <p:italic r:id="rId40"/>
      <p:boldItalic r:id="rId41"/>
    </p:embeddedFont>
    <p:embeddedFont>
      <p:font typeface="Open Sans Bold" panose="020B0806030504020204" charset="0"/>
      <p:regular r:id="rId42"/>
    </p:embeddedFont>
    <p:embeddedFont>
      <p:font typeface="Open Sauce" panose="020B0604020202020204" charset="0"/>
      <p:regular r:id="rId43"/>
    </p:embeddedFont>
    <p:embeddedFont>
      <p:font typeface="Open Sauce Bold" panose="020B0604020202020204" charset="0"/>
      <p:regular r:id="rId44"/>
    </p:embeddedFont>
    <p:embeddedFont>
      <p:font typeface="Open Sauce Heavy" panose="020B0604020202020204" charset="0"/>
      <p:regular r:id="rId45"/>
    </p:embeddedFont>
    <p:embeddedFont>
      <p:font typeface="Open Sauce Light" panose="020B0604020202020204" charset="0"/>
      <p:regular r:id="rId46"/>
    </p:embeddedFont>
    <p:embeddedFont>
      <p:font typeface="Source Sans Pro" panose="020B050303040302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8" autoAdjust="0"/>
    <p:restoredTop sz="95033" autoAdjust="0"/>
  </p:normalViewPr>
  <p:slideViewPr>
    <p:cSldViewPr>
      <p:cViewPr varScale="1">
        <p:scale>
          <a:sx n="55" d="100"/>
          <a:sy n="55" d="100"/>
        </p:scale>
        <p:origin x="40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819874-5596-4D23-8CE7-DCDA091B431D}" type="datetimeFigureOut">
              <a:rPr lang="en-IN" smtClean="0"/>
              <a:t>21-02-2024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C192C-0A32-4516-BAC9-5D0B0635E401}" type="slidenum">
              <a:rPr lang="en-IN" smtClean="0"/>
              <a:t>‹#›</a:t>
            </a:fld>
            <a:endParaRPr lang="en-IN"/>
          </a:p>
        </p:txBody>
      </p:sp>
    </p:spTree>
    <p:extLst>
      <p:ext uri="{BB962C8B-B14F-4D97-AF65-F5344CB8AC3E}">
        <p14:creationId xmlns:p14="http://schemas.microsoft.com/office/powerpoint/2010/main" val="3518692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64C192C-0A32-4516-BAC9-5D0B0635E401}" type="slidenum">
              <a:rPr lang="en-IN" smtClean="0"/>
              <a:t>1</a:t>
            </a:fld>
            <a:endParaRPr lang="en-IN"/>
          </a:p>
        </p:txBody>
      </p:sp>
    </p:spTree>
    <p:extLst>
      <p:ext uri="{BB962C8B-B14F-4D97-AF65-F5344CB8AC3E}">
        <p14:creationId xmlns:p14="http://schemas.microsoft.com/office/powerpoint/2010/main" val="306965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8307181" y="-199186"/>
            <a:ext cx="9980819" cy="10685373"/>
            <a:chOff x="0" y="0"/>
            <a:chExt cx="5933440" cy="6352286"/>
          </a:xfrm>
        </p:grpSpPr>
        <p:sp>
          <p:nvSpPr>
            <p:cNvPr id="3" name="Freeform 3"/>
            <p:cNvSpPr/>
            <p:nvPr/>
          </p:nvSpPr>
          <p:spPr>
            <a:xfrm>
              <a:off x="-130429" y="-589915"/>
              <a:ext cx="6274054" cy="7025767"/>
            </a:xfrm>
            <a:custGeom>
              <a:avLst/>
              <a:gdLst/>
              <a:ahLst/>
              <a:cxnLst/>
              <a:rect l="l" t="t" r="r" b="b"/>
              <a:pathLst>
                <a:path w="6274054" h="7025767">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3"/>
              <a:stretch>
                <a:fillRect l="-68932" t="-7154" b="-11191"/>
              </a:stretch>
            </a:blipFill>
          </p:spPr>
        </p:sp>
      </p:grpSp>
      <p:sp>
        <p:nvSpPr>
          <p:cNvPr id="4" name="Freeform 4"/>
          <p:cNvSpPr/>
          <p:nvPr/>
        </p:nvSpPr>
        <p:spPr>
          <a:xfrm rot="4528529">
            <a:off x="5059244" y="6762174"/>
            <a:ext cx="4995836" cy="6331129"/>
          </a:xfrm>
          <a:custGeom>
            <a:avLst/>
            <a:gdLst/>
            <a:ahLst/>
            <a:cxnLst/>
            <a:rect l="l" t="t" r="r" b="b"/>
            <a:pathLst>
              <a:path w="4995836" h="6331129">
                <a:moveTo>
                  <a:pt x="0" y="0"/>
                </a:moveTo>
                <a:lnTo>
                  <a:pt x="4995836" y="0"/>
                </a:lnTo>
                <a:lnTo>
                  <a:pt x="4995836" y="6331128"/>
                </a:lnTo>
                <a:lnTo>
                  <a:pt x="0" y="6331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6298882" y="368473"/>
            <a:ext cx="1576246" cy="15762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100" r="-157115" b="-189057"/>
              </a:stretch>
            </a:blipFill>
          </p:spPr>
        </p:sp>
      </p:grpSp>
      <p:sp>
        <p:nvSpPr>
          <p:cNvPr id="7" name="TextBox 7"/>
          <p:cNvSpPr txBox="1"/>
          <p:nvPr/>
        </p:nvSpPr>
        <p:spPr>
          <a:xfrm>
            <a:off x="553580" y="3453360"/>
            <a:ext cx="10425979" cy="1459879"/>
          </a:xfrm>
          <a:prstGeom prst="rect">
            <a:avLst/>
          </a:prstGeom>
        </p:spPr>
        <p:txBody>
          <a:bodyPr lIns="0" tIns="0" rIns="0" bIns="0" rtlCol="0" anchor="t">
            <a:spAutoFit/>
          </a:bodyPr>
          <a:lstStyle/>
          <a:p>
            <a:pPr>
              <a:lnSpc>
                <a:spcPts val="10746"/>
              </a:lnSpc>
            </a:pPr>
            <a:r>
              <a:rPr lang="en-US" sz="9345" dirty="0">
                <a:solidFill>
                  <a:srgbClr val="FFFFFF"/>
                </a:solidFill>
                <a:latin typeface="Hatton"/>
              </a:rPr>
              <a:t>Crop Advisor</a:t>
            </a:r>
          </a:p>
        </p:txBody>
      </p:sp>
      <p:sp>
        <p:nvSpPr>
          <p:cNvPr id="8" name="TextBox 8"/>
          <p:cNvSpPr txBox="1"/>
          <p:nvPr/>
        </p:nvSpPr>
        <p:spPr>
          <a:xfrm>
            <a:off x="152400" y="4893374"/>
            <a:ext cx="9296400" cy="480388"/>
          </a:xfrm>
          <a:prstGeom prst="rect">
            <a:avLst/>
          </a:prstGeom>
        </p:spPr>
        <p:txBody>
          <a:bodyPr wrap="square" lIns="0" tIns="0" rIns="0" bIns="0" rtlCol="0" anchor="t">
            <a:spAutoFit/>
          </a:bodyPr>
          <a:lstStyle/>
          <a:p>
            <a:pPr>
              <a:lnSpc>
                <a:spcPts val="3723"/>
              </a:lnSpc>
            </a:pPr>
            <a:r>
              <a:rPr lang="en-US" sz="3238" b="1" dirty="0">
                <a:solidFill>
                  <a:srgbClr val="FFFFFF">
                    <a:alpha val="50980"/>
                  </a:srgbClr>
                </a:solidFill>
                <a:latin typeface="Hatton"/>
              </a:rPr>
              <a:t>“Optimizing Crops with Smart Fertilization”</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401F"/>
        </a:solidFill>
        <a:effectLst/>
      </p:bgPr>
    </p:bg>
    <p:spTree>
      <p:nvGrpSpPr>
        <p:cNvPr id="1" name=""/>
        <p:cNvGrpSpPr/>
        <p:nvPr/>
      </p:nvGrpSpPr>
      <p:grpSpPr>
        <a:xfrm>
          <a:off x="0" y="0"/>
          <a:ext cx="0" cy="0"/>
          <a:chOff x="0" y="0"/>
          <a:chExt cx="0" cy="0"/>
        </a:xfrm>
      </p:grpSpPr>
      <p:grpSp>
        <p:nvGrpSpPr>
          <p:cNvPr id="2" name="Group 2"/>
          <p:cNvGrpSpPr/>
          <p:nvPr/>
        </p:nvGrpSpPr>
        <p:grpSpPr>
          <a:xfrm>
            <a:off x="10365268" y="0"/>
            <a:ext cx="7922732" cy="10287000"/>
            <a:chOff x="0" y="0"/>
            <a:chExt cx="5180230" cy="6352286"/>
          </a:xfrm>
        </p:grpSpPr>
        <p:sp>
          <p:nvSpPr>
            <p:cNvPr id="3" name="Freeform 3"/>
            <p:cNvSpPr/>
            <p:nvPr/>
          </p:nvSpPr>
          <p:spPr>
            <a:xfrm>
              <a:off x="-130429" y="-589915"/>
              <a:ext cx="5520844" cy="7025767"/>
            </a:xfrm>
            <a:custGeom>
              <a:avLst/>
              <a:gdLst/>
              <a:ahLst/>
              <a:cxnLst/>
              <a:rect l="l" t="t" r="r" b="b"/>
              <a:pathLst>
                <a:path w="5520844" h="7025767">
                  <a:moveTo>
                    <a:pt x="5294249" y="6923913"/>
                  </a:moveTo>
                  <a:cubicBezTo>
                    <a:pt x="3981451" y="6946011"/>
                    <a:pt x="2584496" y="6924929"/>
                    <a:pt x="1278684" y="6933946"/>
                  </a:cubicBezTo>
                  <a:cubicBezTo>
                    <a:pt x="1005369" y="6926707"/>
                    <a:pt x="709878" y="6947408"/>
                    <a:pt x="424921" y="6934708"/>
                  </a:cubicBezTo>
                  <a:cubicBezTo>
                    <a:pt x="360834" y="6926961"/>
                    <a:pt x="0" y="7025767"/>
                    <a:pt x="237426" y="6679565"/>
                  </a:cubicBezTo>
                  <a:cubicBezTo>
                    <a:pt x="316704" y="6624066"/>
                    <a:pt x="226339" y="6527927"/>
                    <a:pt x="253282" y="6440297"/>
                  </a:cubicBezTo>
                  <a:cubicBezTo>
                    <a:pt x="352740" y="6325997"/>
                    <a:pt x="237759" y="6154420"/>
                    <a:pt x="173782" y="5980684"/>
                  </a:cubicBezTo>
                  <a:cubicBezTo>
                    <a:pt x="168460" y="5836285"/>
                    <a:pt x="272575" y="5720080"/>
                    <a:pt x="208376" y="5566283"/>
                  </a:cubicBezTo>
                  <a:cubicBezTo>
                    <a:pt x="214253" y="5493258"/>
                    <a:pt x="210816" y="5364861"/>
                    <a:pt x="151718" y="5303520"/>
                  </a:cubicBezTo>
                  <a:cubicBezTo>
                    <a:pt x="60960" y="5252847"/>
                    <a:pt x="252284" y="5097907"/>
                    <a:pt x="227447" y="4958969"/>
                  </a:cubicBezTo>
                  <a:cubicBezTo>
                    <a:pt x="234765" y="4830953"/>
                    <a:pt x="225895" y="4682617"/>
                    <a:pt x="203609" y="4531233"/>
                  </a:cubicBezTo>
                  <a:cubicBezTo>
                    <a:pt x="209263" y="4479290"/>
                    <a:pt x="234211" y="4431538"/>
                    <a:pt x="224343" y="4381627"/>
                  </a:cubicBezTo>
                  <a:cubicBezTo>
                    <a:pt x="227669" y="4308856"/>
                    <a:pt x="308278" y="4236085"/>
                    <a:pt x="248847" y="4175125"/>
                  </a:cubicBezTo>
                  <a:cubicBezTo>
                    <a:pt x="238535" y="4164838"/>
                    <a:pt x="250510" y="4147439"/>
                    <a:pt x="263483" y="4128770"/>
                  </a:cubicBezTo>
                  <a:cubicBezTo>
                    <a:pt x="254280" y="4119118"/>
                    <a:pt x="178772" y="3975735"/>
                    <a:pt x="212035" y="3916807"/>
                  </a:cubicBezTo>
                  <a:cubicBezTo>
                    <a:pt x="210150" y="3853180"/>
                    <a:pt x="276677" y="3860546"/>
                    <a:pt x="212257" y="3721735"/>
                  </a:cubicBezTo>
                  <a:cubicBezTo>
                    <a:pt x="169458" y="3708019"/>
                    <a:pt x="305949" y="3537712"/>
                    <a:pt x="364382" y="3410585"/>
                  </a:cubicBezTo>
                  <a:cubicBezTo>
                    <a:pt x="347307" y="3338195"/>
                    <a:pt x="390660" y="3276092"/>
                    <a:pt x="408955" y="3202940"/>
                  </a:cubicBezTo>
                  <a:cubicBezTo>
                    <a:pt x="428470" y="3096514"/>
                    <a:pt x="408733" y="3031236"/>
                    <a:pt x="509965" y="2936113"/>
                  </a:cubicBezTo>
                  <a:cubicBezTo>
                    <a:pt x="539680" y="2862453"/>
                    <a:pt x="464394" y="2778633"/>
                    <a:pt x="502093" y="2666238"/>
                  </a:cubicBezTo>
                  <a:cubicBezTo>
                    <a:pt x="485683" y="2651125"/>
                    <a:pt x="531919" y="2634107"/>
                    <a:pt x="502204" y="2608453"/>
                  </a:cubicBezTo>
                  <a:cubicBezTo>
                    <a:pt x="489009" y="2588133"/>
                    <a:pt x="462509" y="2592324"/>
                    <a:pt x="488233" y="2549906"/>
                  </a:cubicBezTo>
                  <a:cubicBezTo>
                    <a:pt x="479030" y="2532888"/>
                    <a:pt x="517948" y="2410587"/>
                    <a:pt x="497325" y="2322068"/>
                  </a:cubicBezTo>
                  <a:cubicBezTo>
                    <a:pt x="493777" y="2311400"/>
                    <a:pt x="552099" y="2273427"/>
                    <a:pt x="528925" y="2247265"/>
                  </a:cubicBezTo>
                  <a:cubicBezTo>
                    <a:pt x="555092" y="2186432"/>
                    <a:pt x="469495" y="2149983"/>
                    <a:pt x="542009" y="2010791"/>
                  </a:cubicBezTo>
                  <a:cubicBezTo>
                    <a:pt x="500097" y="1976120"/>
                    <a:pt x="515509" y="1934718"/>
                    <a:pt x="511850" y="1894078"/>
                  </a:cubicBezTo>
                  <a:cubicBezTo>
                    <a:pt x="560747" y="1828038"/>
                    <a:pt x="580151" y="1689481"/>
                    <a:pt x="689144" y="1441196"/>
                  </a:cubicBezTo>
                  <a:cubicBezTo>
                    <a:pt x="746801" y="1354836"/>
                    <a:pt x="739705" y="1225042"/>
                    <a:pt x="813439" y="1005078"/>
                  </a:cubicBezTo>
                  <a:cubicBezTo>
                    <a:pt x="790709" y="977011"/>
                    <a:pt x="909237" y="986790"/>
                    <a:pt x="989402" y="806831"/>
                  </a:cubicBezTo>
                  <a:cubicBezTo>
                    <a:pt x="975875" y="738886"/>
                    <a:pt x="1065354" y="676021"/>
                    <a:pt x="1027544" y="599567"/>
                  </a:cubicBezTo>
                  <a:cubicBezTo>
                    <a:pt x="1387455" y="609219"/>
                    <a:pt x="1824759" y="598805"/>
                    <a:pt x="2262728" y="601599"/>
                  </a:cubicBezTo>
                  <a:cubicBezTo>
                    <a:pt x="3148201" y="605282"/>
                    <a:pt x="3969919" y="602742"/>
                    <a:pt x="4843529" y="601853"/>
                  </a:cubicBezTo>
                  <a:cubicBezTo>
                    <a:pt x="5520844" y="693420"/>
                    <a:pt x="5255552" y="0"/>
                    <a:pt x="5310659" y="2884424"/>
                  </a:cubicBezTo>
                  <a:cubicBezTo>
                    <a:pt x="5280943" y="4200398"/>
                    <a:pt x="5330344" y="5679694"/>
                    <a:pt x="5294249" y="6923913"/>
                  </a:cubicBezTo>
                  <a:close/>
                </a:path>
              </a:pathLst>
            </a:custGeom>
            <a:blipFill>
              <a:blip r:embed="rId2"/>
              <a:stretch>
                <a:fillRect l="-41881" r="-41813"/>
              </a:stretch>
            </a:blipFill>
          </p:spPr>
        </p:sp>
      </p:grpSp>
      <p:sp>
        <p:nvSpPr>
          <p:cNvPr id="4" name="TextBox 4"/>
          <p:cNvSpPr txBox="1"/>
          <p:nvPr/>
        </p:nvSpPr>
        <p:spPr>
          <a:xfrm>
            <a:off x="1282677" y="476593"/>
            <a:ext cx="8145075" cy="1828800"/>
          </a:xfrm>
          <a:prstGeom prst="rect">
            <a:avLst/>
          </a:prstGeom>
        </p:spPr>
        <p:txBody>
          <a:bodyPr lIns="0" tIns="0" rIns="0" bIns="0" rtlCol="0" anchor="t">
            <a:spAutoFit/>
          </a:bodyPr>
          <a:lstStyle/>
          <a:p>
            <a:pPr algn="ctr">
              <a:lnSpc>
                <a:spcPts val="6900"/>
              </a:lnSpc>
            </a:pPr>
            <a:r>
              <a:rPr lang="en-US" sz="6000">
                <a:solidFill>
                  <a:srgbClr val="FFFFFF"/>
                </a:solidFill>
                <a:latin typeface="Hatton"/>
              </a:rPr>
              <a:t>IDEATION METHOD USED:</a:t>
            </a:r>
          </a:p>
        </p:txBody>
      </p:sp>
      <p:sp>
        <p:nvSpPr>
          <p:cNvPr id="5" name="TextBox 5"/>
          <p:cNvSpPr txBox="1"/>
          <p:nvPr/>
        </p:nvSpPr>
        <p:spPr>
          <a:xfrm>
            <a:off x="452562" y="2928489"/>
            <a:ext cx="11095179" cy="9197711"/>
          </a:xfrm>
          <a:prstGeom prst="rect">
            <a:avLst/>
          </a:prstGeom>
        </p:spPr>
        <p:txBody>
          <a:bodyPr lIns="0" tIns="0" rIns="0" bIns="0" rtlCol="0" anchor="t">
            <a:spAutoFit/>
          </a:bodyPr>
          <a:lstStyle/>
          <a:p>
            <a:pPr algn="just">
              <a:lnSpc>
                <a:spcPts val="3919"/>
              </a:lnSpc>
            </a:pPr>
            <a:r>
              <a:rPr lang="en-US" sz="2799" dirty="0">
                <a:solidFill>
                  <a:srgbClr val="FFFFFF"/>
                </a:solidFill>
                <a:latin typeface="Open Sauce Bold"/>
              </a:rPr>
              <a:t>Objective:</a:t>
            </a:r>
          </a:p>
          <a:p>
            <a:pPr algn="just">
              <a:lnSpc>
                <a:spcPts val="3639"/>
              </a:lnSpc>
            </a:pPr>
            <a:r>
              <a:rPr lang="en-US" sz="2599" dirty="0">
                <a:solidFill>
                  <a:srgbClr val="FFFFFF"/>
                </a:solidFill>
                <a:latin typeface="Open Sauce"/>
              </a:rPr>
              <a:t>Generate innovative ideas and solutions for the development of a crop suitability advisor that considers climate, soil, and temperature conditions.</a:t>
            </a:r>
          </a:p>
          <a:p>
            <a:pPr algn="just">
              <a:lnSpc>
                <a:spcPts val="3639"/>
              </a:lnSpc>
            </a:pPr>
            <a:endParaRPr lang="en-US" sz="2599" dirty="0">
              <a:solidFill>
                <a:srgbClr val="FFFFFF"/>
              </a:solidFill>
              <a:latin typeface="Open Sauce"/>
            </a:endParaRPr>
          </a:p>
          <a:p>
            <a:pPr algn="just">
              <a:lnSpc>
                <a:spcPts val="3919"/>
              </a:lnSpc>
            </a:pPr>
            <a:r>
              <a:rPr lang="en-US" sz="2799" dirty="0">
                <a:solidFill>
                  <a:srgbClr val="FFFFFF"/>
                </a:solidFill>
                <a:latin typeface="Open Sauce Bold"/>
              </a:rPr>
              <a:t>Our Idea:</a:t>
            </a:r>
          </a:p>
          <a:p>
            <a:pPr algn="just">
              <a:lnSpc>
                <a:spcPts val="3639"/>
              </a:lnSpc>
            </a:pPr>
            <a:r>
              <a:rPr lang="en-US" sz="2599" b="1" u="sng" dirty="0">
                <a:solidFill>
                  <a:srgbClr val="FFFFFF"/>
                </a:solidFill>
                <a:latin typeface="Open Sauce"/>
              </a:rPr>
              <a:t>Predictive</a:t>
            </a:r>
            <a:r>
              <a:rPr lang="en-US" sz="2599" u="sng" dirty="0">
                <a:solidFill>
                  <a:srgbClr val="FFFFFF"/>
                </a:solidFill>
                <a:latin typeface="Open Sauce"/>
              </a:rPr>
              <a:t> </a:t>
            </a:r>
            <a:r>
              <a:rPr lang="en-US" sz="2599" b="1" u="sng" dirty="0">
                <a:solidFill>
                  <a:srgbClr val="FFFFFF"/>
                </a:solidFill>
                <a:latin typeface="Open Sauce"/>
              </a:rPr>
              <a:t>Analysis</a:t>
            </a:r>
            <a:r>
              <a:rPr lang="en-US" sz="2599" u="sng" dirty="0">
                <a:solidFill>
                  <a:srgbClr val="FFFFFF"/>
                </a:solidFill>
                <a:latin typeface="Open Sauce"/>
              </a:rPr>
              <a:t>:</a:t>
            </a:r>
            <a:r>
              <a:rPr lang="en-US" sz="2599" dirty="0">
                <a:solidFill>
                  <a:srgbClr val="FFFFFF"/>
                </a:solidFill>
                <a:latin typeface="Open Sauce"/>
              </a:rPr>
              <a:t> Develop a protocol/tool that predicts long-term trends in climate and suggests crops suitable for the expected conditions.</a:t>
            </a:r>
          </a:p>
          <a:p>
            <a:pPr algn="just">
              <a:lnSpc>
                <a:spcPts val="3639"/>
              </a:lnSpc>
            </a:pPr>
            <a:endParaRPr lang="en-US" sz="2599" dirty="0">
              <a:solidFill>
                <a:srgbClr val="FFFFFF"/>
              </a:solidFill>
              <a:latin typeface="Open Sauce"/>
            </a:endParaRPr>
          </a:p>
          <a:p>
            <a:pPr algn="just">
              <a:lnSpc>
                <a:spcPts val="3639"/>
              </a:lnSpc>
            </a:pPr>
            <a:r>
              <a:rPr lang="en-US" sz="2599" dirty="0">
                <a:solidFill>
                  <a:srgbClr val="FFFFFF"/>
                </a:solidFill>
                <a:latin typeface="Open Sauce"/>
              </a:rPr>
              <a:t>In this brainstorming session we discussed about emphasizing user engagement, data accuracy, and adaptability to diverse farming environments. The next steps involve evaluating and refining these ideas to create a robust and user-centric tool.</a:t>
            </a:r>
          </a:p>
          <a:p>
            <a:pPr algn="just">
              <a:lnSpc>
                <a:spcPts val="3499"/>
              </a:lnSpc>
            </a:pPr>
            <a:endParaRPr lang="en-US" sz="2599" dirty="0">
              <a:solidFill>
                <a:srgbClr val="FFFFFF"/>
              </a:solidFill>
              <a:latin typeface="Open Sauce"/>
            </a:endParaRPr>
          </a:p>
          <a:p>
            <a:pPr algn="just">
              <a:lnSpc>
                <a:spcPts val="3499"/>
              </a:lnSpc>
            </a:pPr>
            <a:endParaRPr lang="en-US" sz="2599" dirty="0">
              <a:solidFill>
                <a:srgbClr val="FFFFFF"/>
              </a:solidFill>
              <a:latin typeface="Open Sauce"/>
            </a:endParaRPr>
          </a:p>
          <a:p>
            <a:pPr algn="just">
              <a:lnSpc>
                <a:spcPts val="3499"/>
              </a:lnSpc>
            </a:pPr>
            <a:endParaRPr lang="en-US" sz="2599" dirty="0">
              <a:solidFill>
                <a:srgbClr val="FFFFFF"/>
              </a:solidFill>
              <a:latin typeface="Open Sauce"/>
            </a:endParaRPr>
          </a:p>
          <a:p>
            <a:pPr algn="just">
              <a:lnSpc>
                <a:spcPts val="3499"/>
              </a:lnSpc>
            </a:pPr>
            <a:endParaRPr lang="en-US" sz="2599" dirty="0">
              <a:solidFill>
                <a:srgbClr val="FFFFFF"/>
              </a:solidFill>
              <a:latin typeface="Open Sauce"/>
            </a:endParaRPr>
          </a:p>
          <a:p>
            <a:pPr algn="just">
              <a:lnSpc>
                <a:spcPts val="3499"/>
              </a:lnSpc>
            </a:pPr>
            <a:endParaRPr lang="en-US" sz="2599" dirty="0">
              <a:solidFill>
                <a:srgbClr val="FFFFFF"/>
              </a:solidFill>
              <a:latin typeface="Open Sauce"/>
            </a:endParaRPr>
          </a:p>
          <a:p>
            <a:pPr algn="just">
              <a:lnSpc>
                <a:spcPts val="3499"/>
              </a:lnSpc>
            </a:pPr>
            <a:endParaRPr lang="en-US" sz="2599" dirty="0">
              <a:solidFill>
                <a:srgbClr val="FFFFFF"/>
              </a:solidFill>
              <a:latin typeface="Open Sauce"/>
            </a:endParaRPr>
          </a:p>
        </p:txBody>
      </p:sp>
      <p:sp>
        <p:nvSpPr>
          <p:cNvPr id="6" name="TextBox 6"/>
          <p:cNvSpPr txBox="1"/>
          <p:nvPr/>
        </p:nvSpPr>
        <p:spPr>
          <a:xfrm>
            <a:off x="199926" y="2429218"/>
            <a:ext cx="4719173" cy="565946"/>
          </a:xfrm>
          <a:prstGeom prst="rect">
            <a:avLst/>
          </a:prstGeom>
        </p:spPr>
        <p:txBody>
          <a:bodyPr lIns="0" tIns="0" rIns="0" bIns="0" rtlCol="0" anchor="t">
            <a:spAutoFit/>
          </a:bodyPr>
          <a:lstStyle/>
          <a:p>
            <a:pPr algn="ctr">
              <a:lnSpc>
                <a:spcPts val="4169"/>
              </a:lnSpc>
            </a:pPr>
            <a:r>
              <a:rPr lang="en-US" sz="3625">
                <a:solidFill>
                  <a:srgbClr val="FFFFFF"/>
                </a:solidFill>
                <a:latin typeface="Hatton"/>
              </a:rPr>
              <a:t>BRAINSTORMING:</a:t>
            </a:r>
          </a:p>
        </p:txBody>
      </p:sp>
      <p:grpSp>
        <p:nvGrpSpPr>
          <p:cNvPr id="7" name="Group 7"/>
          <p:cNvGrpSpPr/>
          <p:nvPr/>
        </p:nvGrpSpPr>
        <p:grpSpPr>
          <a:xfrm>
            <a:off x="16711754" y="266700"/>
            <a:ext cx="1576246" cy="1576246"/>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633"/>
        </a:solidFill>
        <a:effectLst/>
      </p:bgPr>
    </p:bg>
    <p:spTree>
      <p:nvGrpSpPr>
        <p:cNvPr id="1" name=""/>
        <p:cNvGrpSpPr/>
        <p:nvPr/>
      </p:nvGrpSpPr>
      <p:grpSpPr>
        <a:xfrm>
          <a:off x="0" y="0"/>
          <a:ext cx="0" cy="0"/>
          <a:chOff x="0" y="0"/>
          <a:chExt cx="0" cy="0"/>
        </a:xfrm>
      </p:grpSpPr>
      <p:sp>
        <p:nvSpPr>
          <p:cNvPr id="2" name="Freeform 2"/>
          <p:cNvSpPr/>
          <p:nvPr/>
        </p:nvSpPr>
        <p:spPr>
          <a:xfrm>
            <a:off x="0" y="0"/>
            <a:ext cx="7200206" cy="10287000"/>
          </a:xfrm>
          <a:custGeom>
            <a:avLst/>
            <a:gdLst/>
            <a:ahLst/>
            <a:cxnLst/>
            <a:rect l="l" t="t" r="r" b="b"/>
            <a:pathLst>
              <a:path w="7200206" h="10287000">
                <a:moveTo>
                  <a:pt x="0" y="0"/>
                </a:moveTo>
                <a:lnTo>
                  <a:pt x="7200206" y="0"/>
                </a:lnTo>
                <a:lnTo>
                  <a:pt x="7200206" y="10287000"/>
                </a:lnTo>
                <a:lnTo>
                  <a:pt x="0" y="10287000"/>
                </a:lnTo>
                <a:lnTo>
                  <a:pt x="0" y="0"/>
                </a:lnTo>
                <a:close/>
              </a:path>
            </a:pathLst>
          </a:custGeom>
          <a:blipFill>
            <a:blip r:embed="rId2"/>
            <a:stretch>
              <a:fillRect l="-49312" r="-90303"/>
            </a:stretch>
          </a:blipFill>
        </p:spPr>
      </p:sp>
      <p:sp>
        <p:nvSpPr>
          <p:cNvPr id="3" name="AutoShape 3"/>
          <p:cNvSpPr/>
          <p:nvPr/>
        </p:nvSpPr>
        <p:spPr>
          <a:xfrm rot="-10800000">
            <a:off x="5136281" y="0"/>
            <a:ext cx="13151719" cy="10287000"/>
          </a:xfrm>
          <a:prstGeom prst="rect">
            <a:avLst/>
          </a:prstGeom>
          <a:solidFill>
            <a:srgbClr val="D2DAD5"/>
          </a:solidFill>
        </p:spPr>
      </p:sp>
      <p:sp>
        <p:nvSpPr>
          <p:cNvPr id="4" name="TextBox 4"/>
          <p:cNvSpPr txBox="1"/>
          <p:nvPr/>
        </p:nvSpPr>
        <p:spPr>
          <a:xfrm>
            <a:off x="5680128" y="1935480"/>
            <a:ext cx="12064024" cy="9104287"/>
          </a:xfrm>
          <a:prstGeom prst="rect">
            <a:avLst/>
          </a:prstGeom>
        </p:spPr>
        <p:txBody>
          <a:bodyPr lIns="0" tIns="0" rIns="0" bIns="0" rtlCol="0" anchor="t">
            <a:spAutoFit/>
          </a:bodyPr>
          <a:lstStyle/>
          <a:p>
            <a:pPr marL="457200" indent="-457200" algn="just">
              <a:lnSpc>
                <a:spcPts val="4199"/>
              </a:lnSpc>
              <a:buFont typeface="Arial" panose="020B0604020202020204" pitchFamily="34" charset="0"/>
              <a:buChar char="•"/>
            </a:pPr>
            <a:r>
              <a:rPr lang="en-US" sz="2799" spc="27" dirty="0">
                <a:solidFill>
                  <a:srgbClr val="252726"/>
                </a:solidFill>
                <a:latin typeface="Aileron"/>
              </a:rPr>
              <a:t>We have developed a solution </a:t>
            </a:r>
            <a:r>
              <a:rPr lang="en-US" sz="2799" b="1" spc="27" dirty="0">
                <a:solidFill>
                  <a:srgbClr val="252726"/>
                </a:solidFill>
                <a:latin typeface="Aileron"/>
              </a:rPr>
              <a:t>prototype</a:t>
            </a:r>
            <a:r>
              <a:rPr lang="en-US" sz="2799" spc="27" dirty="0">
                <a:solidFill>
                  <a:srgbClr val="252726"/>
                </a:solidFill>
                <a:latin typeface="Aileron"/>
              </a:rPr>
              <a:t> that aims to </a:t>
            </a:r>
            <a:r>
              <a:rPr lang="en-US" sz="2799" b="1" spc="27" dirty="0">
                <a:solidFill>
                  <a:srgbClr val="252726"/>
                </a:solidFill>
                <a:latin typeface="Aileron"/>
              </a:rPr>
              <a:t>optimize crop </a:t>
            </a:r>
            <a:r>
              <a:rPr lang="en-US" sz="2799" spc="27" dirty="0">
                <a:solidFill>
                  <a:srgbClr val="252726"/>
                </a:solidFill>
                <a:latin typeface="Aileron"/>
              </a:rPr>
              <a:t>fertilization using </a:t>
            </a:r>
            <a:r>
              <a:rPr lang="en-US" sz="2799" b="1" spc="27" dirty="0">
                <a:solidFill>
                  <a:srgbClr val="252726"/>
                </a:solidFill>
                <a:latin typeface="Aileron"/>
              </a:rPr>
              <a:t>smart technology</a:t>
            </a:r>
            <a:r>
              <a:rPr lang="en-US" sz="2799" spc="27" dirty="0">
                <a:solidFill>
                  <a:srgbClr val="252726"/>
                </a:solidFill>
                <a:latin typeface="Aileron"/>
              </a:rPr>
              <a:t>.</a:t>
            </a:r>
          </a:p>
          <a:p>
            <a:pPr marL="457200" indent="-457200" algn="just">
              <a:lnSpc>
                <a:spcPts val="4199"/>
              </a:lnSpc>
              <a:buFont typeface="Arial" panose="020B0604020202020204" pitchFamily="34" charset="0"/>
              <a:buChar char="•"/>
            </a:pPr>
            <a:r>
              <a:rPr lang="en-US" sz="2799" spc="27" dirty="0">
                <a:solidFill>
                  <a:srgbClr val="252726"/>
                </a:solidFill>
                <a:latin typeface="Aileron"/>
              </a:rPr>
              <a:t>Our solution is a </a:t>
            </a:r>
            <a:r>
              <a:rPr lang="en-US" sz="2799" b="1" spc="27" dirty="0">
                <a:solidFill>
                  <a:srgbClr val="252726"/>
                </a:solidFill>
                <a:latin typeface="Aileron"/>
              </a:rPr>
              <a:t>software application </a:t>
            </a:r>
            <a:r>
              <a:rPr lang="en-US" sz="2799" spc="27" dirty="0">
                <a:solidFill>
                  <a:srgbClr val="252726"/>
                </a:solidFill>
                <a:latin typeface="Aileron"/>
              </a:rPr>
              <a:t>that utilizes the </a:t>
            </a:r>
            <a:r>
              <a:rPr lang="en-US" sz="2799" b="1" spc="27" dirty="0">
                <a:solidFill>
                  <a:srgbClr val="252726"/>
                </a:solidFill>
                <a:latin typeface="Aileron"/>
              </a:rPr>
              <a:t>Python</a:t>
            </a:r>
            <a:r>
              <a:rPr lang="en-US" sz="2799" spc="27" dirty="0">
                <a:solidFill>
                  <a:srgbClr val="252726"/>
                </a:solidFill>
                <a:latin typeface="Aileron"/>
              </a:rPr>
              <a:t> language and interfaces to analyze </a:t>
            </a:r>
            <a:r>
              <a:rPr lang="en-US" sz="2799" b="1" spc="27" dirty="0">
                <a:solidFill>
                  <a:srgbClr val="252726"/>
                </a:solidFill>
                <a:latin typeface="Aileron"/>
              </a:rPr>
              <a:t>soil data,</a:t>
            </a:r>
            <a:r>
              <a:rPr lang="en-US" sz="2799" spc="27" dirty="0">
                <a:solidFill>
                  <a:srgbClr val="252726"/>
                </a:solidFill>
                <a:latin typeface="Aileron"/>
              </a:rPr>
              <a:t> </a:t>
            </a:r>
            <a:r>
              <a:rPr lang="en-US" sz="2799" b="1" spc="27" dirty="0">
                <a:solidFill>
                  <a:srgbClr val="252726"/>
                </a:solidFill>
                <a:latin typeface="Aileron"/>
              </a:rPr>
              <a:t>crop characteristics</a:t>
            </a:r>
            <a:r>
              <a:rPr lang="en-US" sz="2799" spc="27" dirty="0">
                <a:solidFill>
                  <a:srgbClr val="252726"/>
                </a:solidFill>
                <a:latin typeface="Aileron"/>
              </a:rPr>
              <a:t>, and environmental factors to generate </a:t>
            </a:r>
            <a:r>
              <a:rPr lang="en-US" sz="2799" b="1" spc="27" dirty="0">
                <a:solidFill>
                  <a:srgbClr val="252726"/>
                </a:solidFill>
                <a:latin typeface="Aileron"/>
              </a:rPr>
              <a:t>customized fertilization recommendations</a:t>
            </a:r>
            <a:r>
              <a:rPr lang="en-US" sz="2799" spc="27" dirty="0">
                <a:solidFill>
                  <a:srgbClr val="252726"/>
                </a:solidFill>
                <a:latin typeface="Aileron"/>
              </a:rPr>
              <a:t>.</a:t>
            </a:r>
          </a:p>
          <a:p>
            <a:pPr marL="457200" indent="-457200" algn="just">
              <a:lnSpc>
                <a:spcPts val="4199"/>
              </a:lnSpc>
              <a:buFont typeface="Arial" panose="020B0604020202020204" pitchFamily="34" charset="0"/>
              <a:buChar char="•"/>
            </a:pPr>
            <a:r>
              <a:rPr lang="en-US" sz="2799" spc="27" dirty="0">
                <a:solidFill>
                  <a:srgbClr val="252726"/>
                </a:solidFill>
                <a:latin typeface="Aileron"/>
              </a:rPr>
              <a:t>The software interface is </a:t>
            </a:r>
            <a:r>
              <a:rPr lang="en-US" sz="2799" b="1" spc="27" dirty="0">
                <a:solidFill>
                  <a:srgbClr val="252726"/>
                </a:solidFill>
                <a:latin typeface="Aileron"/>
              </a:rPr>
              <a:t>user-friendly</a:t>
            </a:r>
            <a:r>
              <a:rPr lang="en-US" sz="2799" spc="27" dirty="0">
                <a:solidFill>
                  <a:srgbClr val="252726"/>
                </a:solidFill>
                <a:latin typeface="Aileron"/>
              </a:rPr>
              <a:t> and </a:t>
            </a:r>
            <a:r>
              <a:rPr lang="en-US" sz="2799" b="1" spc="27" dirty="0">
                <a:solidFill>
                  <a:srgbClr val="252726"/>
                </a:solidFill>
                <a:latin typeface="Aileron"/>
              </a:rPr>
              <a:t>intuitive</a:t>
            </a:r>
            <a:r>
              <a:rPr lang="en-US" sz="2799" spc="27" dirty="0">
                <a:solidFill>
                  <a:srgbClr val="252726"/>
                </a:solidFill>
                <a:latin typeface="Aileron"/>
              </a:rPr>
              <a:t>, allowing farmers to easily input their data and receive </a:t>
            </a:r>
            <a:r>
              <a:rPr lang="en-US" sz="2799" b="1" spc="27" dirty="0">
                <a:solidFill>
                  <a:srgbClr val="252726"/>
                </a:solidFill>
                <a:latin typeface="Aileron"/>
              </a:rPr>
              <a:t>real-time recommendations</a:t>
            </a:r>
            <a:r>
              <a:rPr lang="en-US" sz="2799" spc="27" dirty="0">
                <a:solidFill>
                  <a:srgbClr val="252726"/>
                </a:solidFill>
                <a:latin typeface="Aileron"/>
              </a:rPr>
              <a:t>. Utilizing the programming language Python enhances the </a:t>
            </a:r>
            <a:r>
              <a:rPr lang="en-US" sz="2799" b="1" spc="27" dirty="0">
                <a:solidFill>
                  <a:srgbClr val="252726"/>
                </a:solidFill>
                <a:latin typeface="Aileron"/>
              </a:rPr>
              <a:t>efficiency</a:t>
            </a:r>
            <a:r>
              <a:rPr lang="en-US" sz="2799" spc="27" dirty="0">
                <a:solidFill>
                  <a:srgbClr val="252726"/>
                </a:solidFill>
                <a:latin typeface="Aileron"/>
              </a:rPr>
              <a:t> and </a:t>
            </a:r>
            <a:r>
              <a:rPr lang="en-US" sz="2799" b="1" spc="27" dirty="0">
                <a:solidFill>
                  <a:srgbClr val="252726"/>
                </a:solidFill>
                <a:latin typeface="Aileron"/>
              </a:rPr>
              <a:t>effectiveness</a:t>
            </a:r>
            <a:r>
              <a:rPr lang="en-US" sz="2799" spc="27" dirty="0">
                <a:solidFill>
                  <a:srgbClr val="252726"/>
                </a:solidFill>
                <a:latin typeface="Aileron"/>
              </a:rPr>
              <a:t> in agriculture, enabling </a:t>
            </a:r>
            <a:r>
              <a:rPr lang="en-US" sz="2799" b="1" spc="27" dirty="0">
                <a:solidFill>
                  <a:srgbClr val="252726"/>
                </a:solidFill>
                <a:latin typeface="Aileron"/>
              </a:rPr>
              <a:t>stakeholders</a:t>
            </a:r>
            <a:r>
              <a:rPr lang="en-US" sz="2799" spc="27" dirty="0">
                <a:solidFill>
                  <a:srgbClr val="252726"/>
                </a:solidFill>
                <a:latin typeface="Aileron"/>
              </a:rPr>
              <a:t> to harness the power of data-driven insights for improved crop productivity and </a:t>
            </a:r>
            <a:r>
              <a:rPr lang="en-US" sz="2799" b="1" spc="27" dirty="0">
                <a:solidFill>
                  <a:srgbClr val="252726"/>
                </a:solidFill>
                <a:latin typeface="Aileron"/>
              </a:rPr>
              <a:t>sustainability</a:t>
            </a:r>
            <a:r>
              <a:rPr lang="en-US" sz="2799" spc="27" dirty="0">
                <a:solidFill>
                  <a:srgbClr val="252726"/>
                </a:solidFill>
                <a:latin typeface="Aileron"/>
              </a:rPr>
              <a:t>.</a:t>
            </a:r>
          </a:p>
          <a:p>
            <a:pPr marL="457200" indent="-457200" algn="just">
              <a:lnSpc>
                <a:spcPts val="4199"/>
              </a:lnSpc>
              <a:buFont typeface="Arial" panose="020B0604020202020204" pitchFamily="34" charset="0"/>
              <a:buChar char="•"/>
            </a:pPr>
            <a:r>
              <a:rPr lang="en-US" sz="2799" spc="27" dirty="0">
                <a:solidFill>
                  <a:srgbClr val="252726"/>
                </a:solidFill>
                <a:latin typeface="Aileron"/>
              </a:rPr>
              <a:t>With our </a:t>
            </a:r>
            <a:r>
              <a:rPr lang="en-US" sz="2799" b="1" spc="27" dirty="0">
                <a:solidFill>
                  <a:srgbClr val="252726"/>
                </a:solidFill>
                <a:latin typeface="Aileron"/>
              </a:rPr>
              <a:t>solution</a:t>
            </a:r>
            <a:r>
              <a:rPr lang="en-US" sz="2799" spc="27" dirty="0">
                <a:solidFill>
                  <a:srgbClr val="252726"/>
                </a:solidFill>
                <a:latin typeface="Aileron"/>
              </a:rPr>
              <a:t>, farmers can </a:t>
            </a:r>
            <a:r>
              <a:rPr lang="en-US" sz="2799" b="1" spc="27" dirty="0">
                <a:solidFill>
                  <a:srgbClr val="252726"/>
                </a:solidFill>
                <a:latin typeface="Aileron"/>
              </a:rPr>
              <a:t>optimize</a:t>
            </a:r>
            <a:r>
              <a:rPr lang="en-US" sz="2799" spc="27" dirty="0">
                <a:solidFill>
                  <a:srgbClr val="252726"/>
                </a:solidFill>
                <a:latin typeface="Aileron"/>
              </a:rPr>
              <a:t> their </a:t>
            </a:r>
            <a:r>
              <a:rPr lang="en-US" sz="2799" b="1" spc="27" dirty="0">
                <a:solidFill>
                  <a:srgbClr val="252726"/>
                </a:solidFill>
                <a:latin typeface="Aileron"/>
              </a:rPr>
              <a:t>fertilizer usage</a:t>
            </a:r>
            <a:r>
              <a:rPr lang="en-US" sz="2799" spc="27" dirty="0">
                <a:solidFill>
                  <a:srgbClr val="252726"/>
                </a:solidFill>
                <a:latin typeface="Aileron"/>
              </a:rPr>
              <a:t>, reduce </a:t>
            </a:r>
            <a:r>
              <a:rPr lang="en-US" sz="2799" b="1" spc="27" dirty="0">
                <a:solidFill>
                  <a:srgbClr val="252726"/>
                </a:solidFill>
                <a:latin typeface="Aileron"/>
              </a:rPr>
              <a:t>costs</a:t>
            </a:r>
            <a:r>
              <a:rPr lang="en-US" sz="2799" spc="27" dirty="0">
                <a:solidFill>
                  <a:srgbClr val="252726"/>
                </a:solidFill>
                <a:latin typeface="Aileron"/>
              </a:rPr>
              <a:t>, and </a:t>
            </a:r>
            <a:r>
              <a:rPr lang="en-US" sz="2799" b="1" spc="27" dirty="0">
                <a:solidFill>
                  <a:srgbClr val="252726"/>
                </a:solidFill>
                <a:latin typeface="Aileron"/>
              </a:rPr>
              <a:t>minimize environmental </a:t>
            </a:r>
            <a:r>
              <a:rPr lang="en-US" sz="2799" spc="27" dirty="0">
                <a:solidFill>
                  <a:srgbClr val="252726"/>
                </a:solidFill>
                <a:latin typeface="Aileron"/>
              </a:rPr>
              <a:t>impact, ultimately leading to </a:t>
            </a:r>
            <a:r>
              <a:rPr lang="en-US" sz="2799" b="1" spc="27" dirty="0">
                <a:solidFill>
                  <a:srgbClr val="252726"/>
                </a:solidFill>
                <a:latin typeface="Aileron"/>
              </a:rPr>
              <a:t>higher crop yields </a:t>
            </a:r>
            <a:r>
              <a:rPr lang="en-US" sz="2799" spc="27" dirty="0">
                <a:solidFill>
                  <a:srgbClr val="252726"/>
                </a:solidFill>
                <a:latin typeface="Aileron"/>
              </a:rPr>
              <a:t>and sustainable </a:t>
            </a:r>
            <a:r>
              <a:rPr lang="en-US" sz="2799" b="1" spc="27" dirty="0">
                <a:solidFill>
                  <a:srgbClr val="252726"/>
                </a:solidFill>
                <a:latin typeface="Aileron"/>
              </a:rPr>
              <a:t>farming practices</a:t>
            </a:r>
            <a:r>
              <a:rPr lang="en-US" sz="2799" spc="27" dirty="0">
                <a:solidFill>
                  <a:srgbClr val="252726"/>
                </a:solidFill>
                <a:latin typeface="Aileron"/>
              </a:rPr>
              <a:t>.</a:t>
            </a:r>
          </a:p>
          <a:p>
            <a:pPr marL="457200" indent="-457200" algn="just">
              <a:lnSpc>
                <a:spcPts val="4199"/>
              </a:lnSpc>
              <a:buFont typeface="Arial" panose="020B0604020202020204" pitchFamily="34" charset="0"/>
              <a:buChar char="•"/>
            </a:pPr>
            <a:endParaRPr lang="en-US" sz="2799" spc="27" dirty="0">
              <a:solidFill>
                <a:srgbClr val="252726"/>
              </a:solidFill>
              <a:latin typeface="Aileron"/>
            </a:endParaRPr>
          </a:p>
          <a:p>
            <a:pPr marL="457200" indent="-457200" algn="just">
              <a:lnSpc>
                <a:spcPts val="4199"/>
              </a:lnSpc>
              <a:buFont typeface="Arial" panose="020B0604020202020204" pitchFamily="34" charset="0"/>
              <a:buChar char="•"/>
            </a:pPr>
            <a:endParaRPr lang="en-US" sz="2799" spc="27" dirty="0">
              <a:solidFill>
                <a:srgbClr val="252726"/>
              </a:solidFill>
              <a:latin typeface="Aileron"/>
            </a:endParaRPr>
          </a:p>
        </p:txBody>
      </p:sp>
      <p:sp>
        <p:nvSpPr>
          <p:cNvPr id="5" name="TextBox 5"/>
          <p:cNvSpPr txBox="1"/>
          <p:nvPr/>
        </p:nvSpPr>
        <p:spPr>
          <a:xfrm>
            <a:off x="5680128" y="1009650"/>
            <a:ext cx="10469820" cy="952500"/>
          </a:xfrm>
          <a:prstGeom prst="rect">
            <a:avLst/>
          </a:prstGeom>
        </p:spPr>
        <p:txBody>
          <a:bodyPr lIns="0" tIns="0" rIns="0" bIns="0" rtlCol="0" anchor="t">
            <a:spAutoFit/>
          </a:bodyPr>
          <a:lstStyle/>
          <a:p>
            <a:pPr algn="ctr">
              <a:lnSpc>
                <a:spcPts val="6900"/>
              </a:lnSpc>
            </a:pPr>
            <a:r>
              <a:rPr lang="en-US" sz="6000" spc="-60">
                <a:solidFill>
                  <a:srgbClr val="1A401F"/>
                </a:solidFill>
                <a:latin typeface="Hatton"/>
              </a:rPr>
              <a:t>SOLUTION PROTOTYPE:</a:t>
            </a:r>
          </a:p>
        </p:txBody>
      </p:sp>
      <p:grpSp>
        <p:nvGrpSpPr>
          <p:cNvPr id="6" name="Group 6"/>
          <p:cNvGrpSpPr/>
          <p:nvPr/>
        </p:nvGrpSpPr>
        <p:grpSpPr>
          <a:xfrm>
            <a:off x="16298882" y="368473"/>
            <a:ext cx="1576246" cy="1576246"/>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9448800" y="1944719"/>
            <a:ext cx="9247623" cy="6422895"/>
          </a:xfrm>
          <a:custGeom>
            <a:avLst/>
            <a:gdLst/>
            <a:ahLst/>
            <a:cxnLst/>
            <a:rect l="l" t="t" r="r" b="b"/>
            <a:pathLst>
              <a:path w="9247623" h="6422895">
                <a:moveTo>
                  <a:pt x="0" y="0"/>
                </a:moveTo>
                <a:lnTo>
                  <a:pt x="9247623" y="0"/>
                </a:lnTo>
                <a:lnTo>
                  <a:pt x="9247623" y="6422894"/>
                </a:lnTo>
                <a:lnTo>
                  <a:pt x="0" y="6422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09601" y="3009900"/>
            <a:ext cx="8839200" cy="5368008"/>
          </a:xfrm>
          <a:prstGeom prst="rect">
            <a:avLst/>
          </a:prstGeom>
        </p:spPr>
        <p:txBody>
          <a:bodyPr wrap="square" lIns="0" tIns="0" rIns="0" bIns="0" rtlCol="0" anchor="t">
            <a:spAutoFit/>
          </a:bodyPr>
          <a:lstStyle/>
          <a:p>
            <a:pPr>
              <a:lnSpc>
                <a:spcPts val="4443"/>
              </a:lnSpc>
            </a:pPr>
            <a:r>
              <a:rPr lang="en-US" sz="3291" spc="197" dirty="0">
                <a:solidFill>
                  <a:srgbClr val="94AB6F"/>
                </a:solidFill>
                <a:latin typeface="Montserrat Bold"/>
              </a:rPr>
              <a:t>Sustainability of the Solution:</a:t>
            </a:r>
          </a:p>
          <a:p>
            <a:pPr>
              <a:lnSpc>
                <a:spcPts val="4443"/>
              </a:lnSpc>
            </a:pPr>
            <a:endParaRPr lang="en-US" sz="3291" spc="197" dirty="0">
              <a:solidFill>
                <a:srgbClr val="94AB6F"/>
              </a:solidFill>
              <a:latin typeface="Montserrat Bold"/>
            </a:endParaRPr>
          </a:p>
          <a:p>
            <a:pPr>
              <a:lnSpc>
                <a:spcPts val="3738"/>
              </a:lnSpc>
            </a:pPr>
            <a:r>
              <a:rPr lang="en-US" sz="2769" spc="166" dirty="0">
                <a:solidFill>
                  <a:srgbClr val="94AB6F"/>
                </a:solidFill>
                <a:latin typeface="Montserrat"/>
              </a:rPr>
              <a:t>The solution presented takes into consideration the environmental impact of crop optimization through smart fertilization. By using data-driven techniques , the Python language and web technology, the solution aims to minimize the use of fertilizers, reducing the potential negative effects on the environment.</a:t>
            </a:r>
          </a:p>
          <a:p>
            <a:pPr marL="0" lvl="0" indent="0">
              <a:lnSpc>
                <a:spcPts val="3738"/>
              </a:lnSpc>
              <a:spcBef>
                <a:spcPct val="0"/>
              </a:spcBef>
            </a:pPr>
            <a:endParaRPr lang="en-US" sz="2769" spc="166" dirty="0">
              <a:solidFill>
                <a:srgbClr val="94AB6F"/>
              </a:solidFill>
              <a:latin typeface="Montserrat"/>
            </a:endParaRPr>
          </a:p>
        </p:txBody>
      </p:sp>
      <p:sp>
        <p:nvSpPr>
          <p:cNvPr id="4" name="TextBox 4"/>
          <p:cNvSpPr txBox="1"/>
          <p:nvPr/>
        </p:nvSpPr>
        <p:spPr>
          <a:xfrm>
            <a:off x="1028700" y="990600"/>
            <a:ext cx="8145075" cy="1828800"/>
          </a:xfrm>
          <a:prstGeom prst="rect">
            <a:avLst/>
          </a:prstGeom>
        </p:spPr>
        <p:txBody>
          <a:bodyPr lIns="0" tIns="0" rIns="0" bIns="0" rtlCol="0" anchor="t">
            <a:spAutoFit/>
          </a:bodyPr>
          <a:lstStyle/>
          <a:p>
            <a:pPr algn="ctr">
              <a:lnSpc>
                <a:spcPts val="6900"/>
              </a:lnSpc>
            </a:pPr>
            <a:r>
              <a:rPr lang="en-US" sz="6000" b="1" dirty="0">
                <a:solidFill>
                  <a:srgbClr val="94AB6F"/>
                </a:solidFill>
                <a:latin typeface="Hatton"/>
              </a:rPr>
              <a:t>DESIGN FOR ENVIRONMENT:</a:t>
            </a:r>
          </a:p>
        </p:txBody>
      </p:sp>
      <p:grpSp>
        <p:nvGrpSpPr>
          <p:cNvPr id="5" name="Group 5"/>
          <p:cNvGrpSpPr/>
          <p:nvPr/>
        </p:nvGrpSpPr>
        <p:grpSpPr>
          <a:xfrm>
            <a:off x="16298882" y="368473"/>
            <a:ext cx="1576246" cy="15762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t="-1100" r="-157115" b="-189057"/>
              </a:stretch>
            </a:blipFill>
          </p:spPr>
        </p:sp>
      </p:gr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010"/>
            <a:ext cx="5200140" cy="10396122"/>
            <a:chOff x="0" y="0"/>
            <a:chExt cx="6933520" cy="13861496"/>
          </a:xfrm>
        </p:grpSpPr>
        <p:sp>
          <p:nvSpPr>
            <p:cNvPr id="3" name="Freeform 3"/>
            <p:cNvSpPr/>
            <p:nvPr/>
          </p:nvSpPr>
          <p:spPr>
            <a:xfrm>
              <a:off x="0" y="6930748"/>
              <a:ext cx="6933520" cy="6930748"/>
            </a:xfrm>
            <a:custGeom>
              <a:avLst/>
              <a:gdLst/>
              <a:ahLst/>
              <a:cxnLst/>
              <a:rect l="l" t="t" r="r" b="b"/>
              <a:pathLst>
                <a:path w="6933520" h="6930748">
                  <a:moveTo>
                    <a:pt x="0" y="0"/>
                  </a:moveTo>
                  <a:lnTo>
                    <a:pt x="6933520" y="0"/>
                  </a:lnTo>
                  <a:lnTo>
                    <a:pt x="6933520" y="6930748"/>
                  </a:lnTo>
                  <a:lnTo>
                    <a:pt x="0" y="69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6933520" cy="6930748"/>
            </a:xfrm>
            <a:custGeom>
              <a:avLst/>
              <a:gdLst/>
              <a:ahLst/>
              <a:cxnLst/>
              <a:rect l="l" t="t" r="r" b="b"/>
              <a:pathLst>
                <a:path w="6933520" h="6930748">
                  <a:moveTo>
                    <a:pt x="0" y="0"/>
                  </a:moveTo>
                  <a:lnTo>
                    <a:pt x="6933520" y="0"/>
                  </a:lnTo>
                  <a:lnTo>
                    <a:pt x="6933520" y="6930748"/>
                  </a:lnTo>
                  <a:lnTo>
                    <a:pt x="0" y="6930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a:off x="1941468" y="0"/>
            <a:ext cx="6517345" cy="10287000"/>
            <a:chOff x="0" y="0"/>
            <a:chExt cx="8689793" cy="13716000"/>
          </a:xfrm>
        </p:grpSpPr>
        <p:pic>
          <p:nvPicPr>
            <p:cNvPr id="6" name="Picture 6"/>
            <p:cNvPicPr>
              <a:picLocks noChangeAspect="1"/>
            </p:cNvPicPr>
            <p:nvPr/>
          </p:nvPicPr>
          <p:blipFill>
            <a:blip r:embed="rId4"/>
            <a:srcRect l="2483" r="2483"/>
            <a:stretch>
              <a:fillRect/>
            </a:stretch>
          </p:blipFill>
          <p:spPr>
            <a:xfrm>
              <a:off x="0" y="0"/>
              <a:ext cx="8689793" cy="13716000"/>
            </a:xfrm>
            <a:prstGeom prst="rect">
              <a:avLst/>
            </a:prstGeom>
          </p:spPr>
        </p:pic>
      </p:grpSp>
      <p:grpSp>
        <p:nvGrpSpPr>
          <p:cNvPr id="7" name="Group 7"/>
          <p:cNvGrpSpPr/>
          <p:nvPr/>
        </p:nvGrpSpPr>
        <p:grpSpPr>
          <a:xfrm>
            <a:off x="10152102" y="3412050"/>
            <a:ext cx="1189541" cy="1157399"/>
            <a:chOff x="0" y="0"/>
            <a:chExt cx="761652" cy="741072"/>
          </a:xfrm>
        </p:grpSpPr>
        <p:sp>
          <p:nvSpPr>
            <p:cNvPr id="8" name="Freeform 8"/>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sp>
      </p:grpSp>
      <p:grpSp>
        <p:nvGrpSpPr>
          <p:cNvPr id="9" name="Group 9"/>
          <p:cNvGrpSpPr/>
          <p:nvPr/>
        </p:nvGrpSpPr>
        <p:grpSpPr>
          <a:xfrm>
            <a:off x="10152102" y="4811269"/>
            <a:ext cx="1189541" cy="1157399"/>
            <a:chOff x="0" y="0"/>
            <a:chExt cx="761652" cy="741072"/>
          </a:xfrm>
        </p:grpSpPr>
        <p:sp>
          <p:nvSpPr>
            <p:cNvPr id="10" name="Freeform 10"/>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sp>
      </p:grpSp>
      <p:grpSp>
        <p:nvGrpSpPr>
          <p:cNvPr id="11" name="Group 11"/>
          <p:cNvGrpSpPr/>
          <p:nvPr/>
        </p:nvGrpSpPr>
        <p:grpSpPr>
          <a:xfrm>
            <a:off x="10152102" y="6214906"/>
            <a:ext cx="1189541" cy="1157399"/>
            <a:chOff x="0" y="0"/>
            <a:chExt cx="761652" cy="741072"/>
          </a:xfrm>
        </p:grpSpPr>
        <p:sp>
          <p:nvSpPr>
            <p:cNvPr id="12" name="Freeform 12"/>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sp>
      </p:grpSp>
      <p:grpSp>
        <p:nvGrpSpPr>
          <p:cNvPr id="13" name="Group 13"/>
          <p:cNvGrpSpPr/>
          <p:nvPr/>
        </p:nvGrpSpPr>
        <p:grpSpPr>
          <a:xfrm>
            <a:off x="10152102" y="8021683"/>
            <a:ext cx="1189541" cy="1157399"/>
            <a:chOff x="0" y="0"/>
            <a:chExt cx="761652" cy="741072"/>
          </a:xfrm>
        </p:grpSpPr>
        <p:sp>
          <p:nvSpPr>
            <p:cNvPr id="14" name="Freeform 14"/>
            <p:cNvSpPr/>
            <p:nvPr/>
          </p:nvSpPr>
          <p:spPr>
            <a:xfrm>
              <a:off x="0" y="0"/>
              <a:ext cx="761652" cy="741072"/>
            </a:xfrm>
            <a:custGeom>
              <a:avLst/>
              <a:gdLst/>
              <a:ahLst/>
              <a:cxnLst/>
              <a:rect l="l" t="t" r="r" b="b"/>
              <a:pathLst>
                <a:path w="761652" h="741072">
                  <a:moveTo>
                    <a:pt x="0" y="0"/>
                  </a:moveTo>
                  <a:lnTo>
                    <a:pt x="761652" y="0"/>
                  </a:lnTo>
                  <a:lnTo>
                    <a:pt x="761652" y="741072"/>
                  </a:lnTo>
                  <a:lnTo>
                    <a:pt x="0" y="741072"/>
                  </a:lnTo>
                  <a:close/>
                </a:path>
              </a:pathLst>
            </a:custGeom>
            <a:solidFill>
              <a:srgbClr val="A9D5A6"/>
            </a:solidFill>
          </p:spPr>
        </p:sp>
      </p:grpSp>
      <p:sp>
        <p:nvSpPr>
          <p:cNvPr id="15" name="TextBox 15"/>
          <p:cNvSpPr txBox="1"/>
          <p:nvPr/>
        </p:nvSpPr>
        <p:spPr>
          <a:xfrm>
            <a:off x="11695152" y="3554925"/>
            <a:ext cx="4842431" cy="264794"/>
          </a:xfrm>
          <a:prstGeom prst="rect">
            <a:avLst/>
          </a:prstGeom>
        </p:spPr>
        <p:txBody>
          <a:bodyPr lIns="0" tIns="0" rIns="0" bIns="0" rtlCol="0" anchor="t">
            <a:spAutoFit/>
          </a:bodyPr>
          <a:lstStyle/>
          <a:p>
            <a:pPr>
              <a:lnSpc>
                <a:spcPts val="1754"/>
              </a:lnSpc>
            </a:pPr>
            <a:r>
              <a:rPr lang="en-US" sz="2699" b="1" dirty="0">
                <a:solidFill>
                  <a:srgbClr val="A9D5A6"/>
                </a:solidFill>
                <a:latin typeface="Livvic Heavy"/>
              </a:rPr>
              <a:t>INCREASED PRODUCTIVITY </a:t>
            </a:r>
          </a:p>
        </p:txBody>
      </p:sp>
      <p:sp>
        <p:nvSpPr>
          <p:cNvPr id="16" name="TextBox 16"/>
          <p:cNvSpPr txBox="1"/>
          <p:nvPr/>
        </p:nvSpPr>
        <p:spPr>
          <a:xfrm>
            <a:off x="11695152" y="3791930"/>
            <a:ext cx="6000038" cy="1189351"/>
          </a:xfrm>
          <a:prstGeom prst="rect">
            <a:avLst/>
          </a:prstGeom>
        </p:spPr>
        <p:txBody>
          <a:bodyPr lIns="0" tIns="0" rIns="0" bIns="0" rtlCol="0" anchor="t">
            <a:spAutoFit/>
          </a:bodyPr>
          <a:lstStyle/>
          <a:p>
            <a:pPr>
              <a:lnSpc>
                <a:spcPts val="3220"/>
              </a:lnSpc>
            </a:pPr>
            <a:r>
              <a:rPr lang="en-US" sz="2300" dirty="0">
                <a:solidFill>
                  <a:srgbClr val="000000"/>
                </a:solidFill>
                <a:latin typeface="Source Sans Pro"/>
              </a:rPr>
              <a:t>Optimizing nutrient management leads to higher crop yields and improved farm profitability.</a:t>
            </a:r>
          </a:p>
          <a:p>
            <a:pPr>
              <a:lnSpc>
                <a:spcPts val="3220"/>
              </a:lnSpc>
            </a:pPr>
            <a:endParaRPr lang="en-US" sz="2300" dirty="0">
              <a:solidFill>
                <a:srgbClr val="000000"/>
              </a:solidFill>
              <a:latin typeface="Source Sans Pro"/>
            </a:endParaRPr>
          </a:p>
        </p:txBody>
      </p:sp>
      <p:sp>
        <p:nvSpPr>
          <p:cNvPr id="17" name="TextBox 17"/>
          <p:cNvSpPr txBox="1"/>
          <p:nvPr/>
        </p:nvSpPr>
        <p:spPr>
          <a:xfrm>
            <a:off x="11695152" y="4954144"/>
            <a:ext cx="3487709" cy="264794"/>
          </a:xfrm>
          <a:prstGeom prst="rect">
            <a:avLst/>
          </a:prstGeom>
        </p:spPr>
        <p:txBody>
          <a:bodyPr lIns="0" tIns="0" rIns="0" bIns="0" rtlCol="0" anchor="t">
            <a:spAutoFit/>
          </a:bodyPr>
          <a:lstStyle/>
          <a:p>
            <a:pPr>
              <a:lnSpc>
                <a:spcPts val="1754"/>
              </a:lnSpc>
            </a:pPr>
            <a:r>
              <a:rPr lang="en-US" sz="2699" dirty="0">
                <a:solidFill>
                  <a:srgbClr val="A9D5A6"/>
                </a:solidFill>
                <a:latin typeface="Livvic Heavy"/>
              </a:rPr>
              <a:t>REDUCED COSTS </a:t>
            </a:r>
          </a:p>
        </p:txBody>
      </p:sp>
      <p:sp>
        <p:nvSpPr>
          <p:cNvPr id="18" name="TextBox 18"/>
          <p:cNvSpPr txBox="1"/>
          <p:nvPr/>
        </p:nvSpPr>
        <p:spPr>
          <a:xfrm>
            <a:off x="11695152" y="5191149"/>
            <a:ext cx="6000038" cy="118935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Effective nutrient usage minimizes wastage and lowers unnecessary expenditure on fertilizers.</a:t>
            </a:r>
          </a:p>
          <a:p>
            <a:pPr>
              <a:lnSpc>
                <a:spcPts val="3220"/>
              </a:lnSpc>
            </a:pPr>
            <a:endParaRPr lang="en-US" sz="2300">
              <a:solidFill>
                <a:srgbClr val="000000"/>
              </a:solidFill>
              <a:latin typeface="Source Sans Pro"/>
            </a:endParaRPr>
          </a:p>
        </p:txBody>
      </p:sp>
      <p:sp>
        <p:nvSpPr>
          <p:cNvPr id="19" name="TextBox 19"/>
          <p:cNvSpPr txBox="1"/>
          <p:nvPr/>
        </p:nvSpPr>
        <p:spPr>
          <a:xfrm>
            <a:off x="11695152" y="6357781"/>
            <a:ext cx="5329566" cy="483869"/>
          </a:xfrm>
          <a:prstGeom prst="rect">
            <a:avLst/>
          </a:prstGeom>
        </p:spPr>
        <p:txBody>
          <a:bodyPr lIns="0" tIns="0" rIns="0" bIns="0" rtlCol="0" anchor="t">
            <a:spAutoFit/>
          </a:bodyPr>
          <a:lstStyle/>
          <a:p>
            <a:pPr>
              <a:lnSpc>
                <a:spcPts val="1754"/>
              </a:lnSpc>
            </a:pPr>
            <a:r>
              <a:rPr lang="en-US" sz="2699">
                <a:solidFill>
                  <a:srgbClr val="A9D5A6"/>
                </a:solidFill>
                <a:latin typeface="Livvic Heavy"/>
              </a:rPr>
              <a:t>SUSTAINABLE AGRICULTURE </a:t>
            </a:r>
          </a:p>
          <a:p>
            <a:pPr>
              <a:lnSpc>
                <a:spcPts val="1754"/>
              </a:lnSpc>
            </a:pPr>
            <a:endParaRPr lang="en-US" sz="2699">
              <a:solidFill>
                <a:srgbClr val="A9D5A6"/>
              </a:solidFill>
              <a:latin typeface="Livvic Heavy"/>
            </a:endParaRPr>
          </a:p>
        </p:txBody>
      </p:sp>
      <p:sp>
        <p:nvSpPr>
          <p:cNvPr id="20" name="TextBox 20"/>
          <p:cNvSpPr txBox="1"/>
          <p:nvPr/>
        </p:nvSpPr>
        <p:spPr>
          <a:xfrm>
            <a:off x="11695152" y="6553793"/>
            <a:ext cx="6000038" cy="158940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Proper nutrient management practices contribute to the long-term sustainability of farming operations.</a:t>
            </a:r>
          </a:p>
          <a:p>
            <a:pPr>
              <a:lnSpc>
                <a:spcPts val="3220"/>
              </a:lnSpc>
            </a:pPr>
            <a:endParaRPr lang="en-US" sz="2300">
              <a:solidFill>
                <a:srgbClr val="000000"/>
              </a:solidFill>
              <a:latin typeface="Source Sans Pro"/>
            </a:endParaRPr>
          </a:p>
        </p:txBody>
      </p:sp>
      <p:sp>
        <p:nvSpPr>
          <p:cNvPr id="21" name="TextBox 21"/>
          <p:cNvSpPr txBox="1"/>
          <p:nvPr/>
        </p:nvSpPr>
        <p:spPr>
          <a:xfrm>
            <a:off x="11695152" y="8082290"/>
            <a:ext cx="5329566" cy="264794"/>
          </a:xfrm>
          <a:prstGeom prst="rect">
            <a:avLst/>
          </a:prstGeom>
        </p:spPr>
        <p:txBody>
          <a:bodyPr lIns="0" tIns="0" rIns="0" bIns="0" rtlCol="0" anchor="t">
            <a:spAutoFit/>
          </a:bodyPr>
          <a:lstStyle/>
          <a:p>
            <a:pPr>
              <a:lnSpc>
                <a:spcPts val="1754"/>
              </a:lnSpc>
            </a:pPr>
            <a:r>
              <a:rPr lang="en-US" sz="2699">
                <a:solidFill>
                  <a:srgbClr val="A9D5A6"/>
                </a:solidFill>
                <a:latin typeface="Livvic Heavy"/>
              </a:rPr>
              <a:t>DATA-DRIVEN DECISIONS </a:t>
            </a:r>
          </a:p>
        </p:txBody>
      </p:sp>
      <p:sp>
        <p:nvSpPr>
          <p:cNvPr id="22" name="TextBox 22"/>
          <p:cNvSpPr txBox="1"/>
          <p:nvPr/>
        </p:nvSpPr>
        <p:spPr>
          <a:xfrm>
            <a:off x="11695152" y="8318509"/>
            <a:ext cx="6000038" cy="1589401"/>
          </a:xfrm>
          <a:prstGeom prst="rect">
            <a:avLst/>
          </a:prstGeom>
        </p:spPr>
        <p:txBody>
          <a:bodyPr lIns="0" tIns="0" rIns="0" bIns="0" rtlCol="0" anchor="t">
            <a:spAutoFit/>
          </a:bodyPr>
          <a:lstStyle/>
          <a:p>
            <a:pPr>
              <a:lnSpc>
                <a:spcPts val="3220"/>
              </a:lnSpc>
            </a:pPr>
            <a:r>
              <a:rPr lang="en-US" sz="2300">
                <a:solidFill>
                  <a:srgbClr val="000000"/>
                </a:solidFill>
                <a:latin typeface="Source Sans Pro"/>
              </a:rPr>
              <a:t>By utilizing data analysis, farmers can make informed decisions to enhance crop quality and yield.</a:t>
            </a:r>
          </a:p>
          <a:p>
            <a:pPr>
              <a:lnSpc>
                <a:spcPts val="3220"/>
              </a:lnSpc>
            </a:pPr>
            <a:endParaRPr lang="en-US" sz="2300">
              <a:solidFill>
                <a:srgbClr val="000000"/>
              </a:solidFill>
              <a:latin typeface="Source Sans Pro"/>
            </a:endParaRPr>
          </a:p>
        </p:txBody>
      </p:sp>
      <p:sp>
        <p:nvSpPr>
          <p:cNvPr id="23" name="TextBox 23"/>
          <p:cNvSpPr txBox="1"/>
          <p:nvPr/>
        </p:nvSpPr>
        <p:spPr>
          <a:xfrm>
            <a:off x="8627045" y="516605"/>
            <a:ext cx="9162151" cy="2637790"/>
          </a:xfrm>
          <a:prstGeom prst="rect">
            <a:avLst/>
          </a:prstGeom>
        </p:spPr>
        <p:txBody>
          <a:bodyPr lIns="0" tIns="0" rIns="0" bIns="0" rtlCol="0" anchor="t">
            <a:spAutoFit/>
          </a:bodyPr>
          <a:lstStyle/>
          <a:p>
            <a:pPr algn="ctr">
              <a:lnSpc>
                <a:spcPts val="6785"/>
              </a:lnSpc>
            </a:pPr>
            <a:r>
              <a:rPr lang="en-US" sz="5900">
                <a:solidFill>
                  <a:srgbClr val="5D7F4E"/>
                </a:solidFill>
                <a:latin typeface="Hatton"/>
              </a:rPr>
              <a:t>BENEFITS OF ADOPTING THE PROJECT:</a:t>
            </a:r>
          </a:p>
        </p:txBody>
      </p:sp>
      <p:sp>
        <p:nvSpPr>
          <p:cNvPr id="24" name="TextBox 24"/>
          <p:cNvSpPr txBox="1"/>
          <p:nvPr/>
        </p:nvSpPr>
        <p:spPr>
          <a:xfrm>
            <a:off x="10198435" y="4801642"/>
            <a:ext cx="1096876" cy="1052829"/>
          </a:xfrm>
          <a:prstGeom prst="rect">
            <a:avLst/>
          </a:prstGeom>
        </p:spPr>
        <p:txBody>
          <a:bodyPr lIns="0" tIns="0" rIns="0" bIns="0" rtlCol="0" anchor="t">
            <a:spAutoFit/>
          </a:bodyPr>
          <a:lstStyle/>
          <a:p>
            <a:pPr algn="ctr">
              <a:lnSpc>
                <a:spcPts val="8715"/>
              </a:lnSpc>
              <a:spcBef>
                <a:spcPct val="0"/>
              </a:spcBef>
            </a:pPr>
            <a:r>
              <a:rPr lang="en-US" sz="6225">
                <a:solidFill>
                  <a:srgbClr val="000000"/>
                </a:solidFill>
                <a:ea typeface="Lato"/>
              </a:rPr>
              <a:t>💰</a:t>
            </a:r>
          </a:p>
        </p:txBody>
      </p:sp>
      <p:sp>
        <p:nvSpPr>
          <p:cNvPr id="25" name="TextBox 25"/>
          <p:cNvSpPr txBox="1"/>
          <p:nvPr/>
        </p:nvSpPr>
        <p:spPr>
          <a:xfrm>
            <a:off x="10376970" y="6308046"/>
            <a:ext cx="764125" cy="1209245"/>
          </a:xfrm>
          <a:prstGeom prst="rect">
            <a:avLst/>
          </a:prstGeom>
        </p:spPr>
        <p:txBody>
          <a:bodyPr lIns="0" tIns="0" rIns="0" bIns="0" rtlCol="0" anchor="t">
            <a:spAutoFit/>
          </a:bodyPr>
          <a:lstStyle/>
          <a:p>
            <a:pPr>
              <a:lnSpc>
                <a:spcPts val="3003"/>
              </a:lnSpc>
            </a:pPr>
            <a:r>
              <a:rPr lang="en-US" sz="4620">
                <a:solidFill>
                  <a:srgbClr val="A9D5A6"/>
                </a:solidFill>
                <a:latin typeface="Livvic Heavy"/>
                <a:ea typeface="Livvic Heavy"/>
              </a:rPr>
              <a:t> ♻️</a:t>
            </a:r>
          </a:p>
          <a:p>
            <a:pPr>
              <a:lnSpc>
                <a:spcPts val="3003"/>
              </a:lnSpc>
            </a:pPr>
            <a:endParaRPr lang="en-US" sz="4620">
              <a:solidFill>
                <a:srgbClr val="A9D5A6"/>
              </a:solidFill>
              <a:latin typeface="Livvic Heavy"/>
              <a:ea typeface="Livvic Heavy"/>
            </a:endParaRPr>
          </a:p>
        </p:txBody>
      </p:sp>
      <p:sp>
        <p:nvSpPr>
          <p:cNvPr id="26" name="TextBox 26"/>
          <p:cNvSpPr txBox="1"/>
          <p:nvPr/>
        </p:nvSpPr>
        <p:spPr>
          <a:xfrm>
            <a:off x="10198435" y="8028894"/>
            <a:ext cx="1065829" cy="1026397"/>
          </a:xfrm>
          <a:prstGeom prst="rect">
            <a:avLst/>
          </a:prstGeom>
        </p:spPr>
        <p:txBody>
          <a:bodyPr lIns="0" tIns="0" rIns="0" bIns="0" rtlCol="0" anchor="t">
            <a:spAutoFit/>
          </a:bodyPr>
          <a:lstStyle/>
          <a:p>
            <a:pPr algn="ctr">
              <a:lnSpc>
                <a:spcPts val="8556"/>
              </a:lnSpc>
              <a:spcBef>
                <a:spcPct val="0"/>
              </a:spcBef>
            </a:pPr>
            <a:r>
              <a:rPr lang="en-US" sz="6112">
                <a:solidFill>
                  <a:srgbClr val="000000"/>
                </a:solidFill>
                <a:ea typeface="Lato"/>
              </a:rPr>
              <a:t>🔍</a:t>
            </a:r>
          </a:p>
        </p:txBody>
      </p:sp>
      <p:sp>
        <p:nvSpPr>
          <p:cNvPr id="27" name="TextBox 27"/>
          <p:cNvSpPr txBox="1"/>
          <p:nvPr/>
        </p:nvSpPr>
        <p:spPr>
          <a:xfrm>
            <a:off x="10306843" y="3487131"/>
            <a:ext cx="880058" cy="857896"/>
          </a:xfrm>
          <a:prstGeom prst="rect">
            <a:avLst/>
          </a:prstGeom>
        </p:spPr>
        <p:txBody>
          <a:bodyPr lIns="0" tIns="0" rIns="0" bIns="0" rtlCol="0" anchor="t">
            <a:spAutoFit/>
          </a:bodyPr>
          <a:lstStyle/>
          <a:p>
            <a:pPr algn="ctr">
              <a:lnSpc>
                <a:spcPts val="7065"/>
              </a:lnSpc>
              <a:spcBef>
                <a:spcPct val="0"/>
              </a:spcBef>
            </a:pPr>
            <a:r>
              <a:rPr lang="en-US" sz="5046" dirty="0">
                <a:solidFill>
                  <a:srgbClr val="000000"/>
                </a:solidFill>
                <a:ea typeface="Lato"/>
              </a:rPr>
              <a:t>📈</a:t>
            </a:r>
          </a:p>
        </p:txBody>
      </p:sp>
      <p:grpSp>
        <p:nvGrpSpPr>
          <p:cNvPr id="28" name="Group 28"/>
          <p:cNvGrpSpPr/>
          <p:nvPr/>
        </p:nvGrpSpPr>
        <p:grpSpPr>
          <a:xfrm>
            <a:off x="16298882" y="368473"/>
            <a:ext cx="1576246" cy="1576246"/>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1100" r="-157115" b="-189057"/>
              </a:stretch>
            </a:blipFill>
          </p:spPr>
        </p:sp>
      </p:gr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6A3AD"/>
        </a:solidFill>
        <a:effectLst/>
      </p:bgPr>
    </p:bg>
    <p:spTree>
      <p:nvGrpSpPr>
        <p:cNvPr id="1" name=""/>
        <p:cNvGrpSpPr/>
        <p:nvPr/>
      </p:nvGrpSpPr>
      <p:grpSpPr>
        <a:xfrm>
          <a:off x="0" y="0"/>
          <a:ext cx="0" cy="0"/>
          <a:chOff x="0" y="0"/>
          <a:chExt cx="0" cy="0"/>
        </a:xfrm>
      </p:grpSpPr>
      <p:sp>
        <p:nvSpPr>
          <p:cNvPr id="2" name="Freeform 2"/>
          <p:cNvSpPr/>
          <p:nvPr/>
        </p:nvSpPr>
        <p:spPr>
          <a:xfrm>
            <a:off x="10881502" y="0"/>
            <a:ext cx="7406498" cy="10287000"/>
          </a:xfrm>
          <a:custGeom>
            <a:avLst/>
            <a:gdLst/>
            <a:ahLst/>
            <a:cxnLst/>
            <a:rect l="l" t="t" r="r" b="b"/>
            <a:pathLst>
              <a:path w="7406498" h="10287000">
                <a:moveTo>
                  <a:pt x="0" y="0"/>
                </a:moveTo>
                <a:lnTo>
                  <a:pt x="7406498" y="0"/>
                </a:lnTo>
                <a:lnTo>
                  <a:pt x="7406498" y="10287000"/>
                </a:lnTo>
                <a:lnTo>
                  <a:pt x="0" y="10287000"/>
                </a:lnTo>
                <a:lnTo>
                  <a:pt x="0" y="0"/>
                </a:lnTo>
                <a:close/>
              </a:path>
            </a:pathLst>
          </a:custGeom>
          <a:blipFill>
            <a:blip r:embed="rId2"/>
            <a:stretch>
              <a:fillRect l="-88489" r="-19847"/>
            </a:stretch>
          </a:blipFill>
        </p:spPr>
      </p:sp>
      <p:sp>
        <p:nvSpPr>
          <p:cNvPr id="3" name="TextBox 3"/>
          <p:cNvSpPr txBox="1"/>
          <p:nvPr/>
        </p:nvSpPr>
        <p:spPr>
          <a:xfrm>
            <a:off x="0" y="736815"/>
            <a:ext cx="8145075" cy="952500"/>
          </a:xfrm>
          <a:prstGeom prst="rect">
            <a:avLst/>
          </a:prstGeom>
        </p:spPr>
        <p:txBody>
          <a:bodyPr lIns="0" tIns="0" rIns="0" bIns="0" rtlCol="0" anchor="t">
            <a:spAutoFit/>
          </a:bodyPr>
          <a:lstStyle/>
          <a:p>
            <a:pPr algn="ctr">
              <a:lnSpc>
                <a:spcPts val="6900"/>
              </a:lnSpc>
            </a:pPr>
            <a:r>
              <a:rPr lang="en-US" sz="6000">
                <a:solidFill>
                  <a:srgbClr val="111A12"/>
                </a:solidFill>
                <a:latin typeface="Hatton"/>
              </a:rPr>
              <a:t>CONCLUSION:</a:t>
            </a:r>
          </a:p>
        </p:txBody>
      </p:sp>
      <p:sp>
        <p:nvSpPr>
          <p:cNvPr id="4" name="TextBox 4"/>
          <p:cNvSpPr txBox="1"/>
          <p:nvPr/>
        </p:nvSpPr>
        <p:spPr>
          <a:xfrm>
            <a:off x="1028700" y="1882821"/>
            <a:ext cx="9268205" cy="8680783"/>
          </a:xfrm>
          <a:prstGeom prst="rect">
            <a:avLst/>
          </a:prstGeom>
        </p:spPr>
        <p:txBody>
          <a:bodyPr lIns="0" tIns="0" rIns="0" bIns="0" rtlCol="0" anchor="t">
            <a:spAutoFit/>
          </a:bodyPr>
          <a:lstStyle/>
          <a:p>
            <a:pPr algn="just">
              <a:lnSpc>
                <a:spcPts val="4152"/>
              </a:lnSpc>
            </a:pPr>
            <a:r>
              <a:rPr lang="en-US" sz="2768" spc="27">
                <a:solidFill>
                  <a:srgbClr val="111A12"/>
                </a:solidFill>
                <a:latin typeface="Aileron"/>
              </a:rPr>
              <a:t>"Crop Advisor" is a promising tool in agricultural decision-making, utilizing advanced technology to suggest optimal crops based on diverse environmental factors. The product's success lies in its ability to leverage machine learning algorithms to interpret data and offer tailored crop recommendations.</a:t>
            </a:r>
          </a:p>
          <a:p>
            <a:pPr algn="just">
              <a:lnSpc>
                <a:spcPts val="4152"/>
              </a:lnSpc>
            </a:pPr>
            <a:endParaRPr lang="en-US" sz="2768" spc="27">
              <a:solidFill>
                <a:srgbClr val="111A12"/>
              </a:solidFill>
              <a:latin typeface="Aileron"/>
            </a:endParaRPr>
          </a:p>
          <a:p>
            <a:pPr algn="just">
              <a:lnSpc>
                <a:spcPts val="4152"/>
              </a:lnSpc>
            </a:pPr>
            <a:r>
              <a:rPr lang="en-US" sz="2768" spc="27">
                <a:solidFill>
                  <a:srgbClr val="111A12"/>
                </a:solidFill>
                <a:latin typeface="Aileron"/>
              </a:rPr>
              <a:t>Its potential for the future is expansive. With further refinement and integration of more data sources, such as soil quality, pest predictions, and market trends, "Crop Advisor" could evolve into a comprehensive agricultural solution. Expansion into mobile applications or web platforms could enhance accessibility for farmers, making it more user-friendly and widely adopted.</a:t>
            </a:r>
          </a:p>
          <a:p>
            <a:pPr algn="just">
              <a:lnSpc>
                <a:spcPts val="3449"/>
              </a:lnSpc>
            </a:pPr>
            <a:endParaRPr lang="en-US" sz="2768" spc="27">
              <a:solidFill>
                <a:srgbClr val="111A12"/>
              </a:solidFill>
              <a:latin typeface="Aileron"/>
            </a:endParaRPr>
          </a:p>
          <a:p>
            <a:pPr algn="just">
              <a:lnSpc>
                <a:spcPts val="3449"/>
              </a:lnSpc>
            </a:pPr>
            <a:endParaRPr lang="en-US" sz="2768" spc="27">
              <a:solidFill>
                <a:srgbClr val="111A12"/>
              </a:solidFill>
              <a:latin typeface="Aileron"/>
            </a:endParaRPr>
          </a:p>
          <a:p>
            <a:pPr algn="just">
              <a:lnSpc>
                <a:spcPts val="3449"/>
              </a:lnSpc>
            </a:pPr>
            <a:endParaRPr lang="en-US" sz="2768" spc="27">
              <a:solidFill>
                <a:srgbClr val="111A12"/>
              </a:solidFill>
              <a:latin typeface="Aileron"/>
            </a:endParaRPr>
          </a:p>
        </p:txBody>
      </p:sp>
      <p:grpSp>
        <p:nvGrpSpPr>
          <p:cNvPr id="5" name="Group 5"/>
          <p:cNvGrpSpPr/>
          <p:nvPr/>
        </p:nvGrpSpPr>
        <p:grpSpPr>
          <a:xfrm>
            <a:off x="16298882" y="368473"/>
            <a:ext cx="1576246" cy="15762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11332" y="3775512"/>
            <a:ext cx="13265335" cy="2735975"/>
            <a:chOff x="0" y="0"/>
            <a:chExt cx="3493751" cy="720586"/>
          </a:xfrm>
        </p:grpSpPr>
        <p:sp>
          <p:nvSpPr>
            <p:cNvPr id="4" name="Freeform 4"/>
            <p:cNvSpPr/>
            <p:nvPr/>
          </p:nvSpPr>
          <p:spPr>
            <a:xfrm>
              <a:off x="0" y="0"/>
              <a:ext cx="3493751" cy="720586"/>
            </a:xfrm>
            <a:custGeom>
              <a:avLst/>
              <a:gdLst/>
              <a:ahLst/>
              <a:cxnLst/>
              <a:rect l="l" t="t" r="r" b="b"/>
              <a:pathLst>
                <a:path w="3493751" h="720586">
                  <a:moveTo>
                    <a:pt x="0" y="0"/>
                  </a:moveTo>
                  <a:lnTo>
                    <a:pt x="3493751" y="0"/>
                  </a:lnTo>
                  <a:lnTo>
                    <a:pt x="3493751" y="720586"/>
                  </a:lnTo>
                  <a:lnTo>
                    <a:pt x="0" y="720586"/>
                  </a:lnTo>
                  <a:close/>
                </a:path>
              </a:pathLst>
            </a:custGeom>
            <a:solidFill>
              <a:srgbClr val="05665C"/>
            </a:solidFill>
          </p:spPr>
        </p:sp>
        <p:sp>
          <p:nvSpPr>
            <p:cNvPr id="5" name="TextBox 5"/>
            <p:cNvSpPr txBox="1"/>
            <p:nvPr/>
          </p:nvSpPr>
          <p:spPr>
            <a:xfrm>
              <a:off x="0" y="-47625"/>
              <a:ext cx="3493751" cy="768211"/>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2511332" y="377551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3">
              <a:alphaModFix amt="32999"/>
            </a:blip>
            <a:stretch>
              <a:fillRect l="-15705" t="-161779" r="-11196" b="-148920"/>
            </a:stretch>
          </a:blipFill>
        </p:spPr>
      </p:sp>
      <p:sp>
        <p:nvSpPr>
          <p:cNvPr id="7" name="Freeform 7"/>
          <p:cNvSpPr/>
          <p:nvPr/>
        </p:nvSpPr>
        <p:spPr>
          <a:xfrm>
            <a:off x="2511332" y="3775512"/>
            <a:ext cx="13265335" cy="2735975"/>
          </a:xfrm>
          <a:custGeom>
            <a:avLst/>
            <a:gdLst/>
            <a:ahLst/>
            <a:cxnLst/>
            <a:rect l="l" t="t" r="r" b="b"/>
            <a:pathLst>
              <a:path w="13265335" h="2735975">
                <a:moveTo>
                  <a:pt x="0" y="0"/>
                </a:moveTo>
                <a:lnTo>
                  <a:pt x="13265336" y="0"/>
                </a:lnTo>
                <a:lnTo>
                  <a:pt x="13265336" y="2735976"/>
                </a:lnTo>
                <a:lnTo>
                  <a:pt x="0" y="27359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4573043" y="4200525"/>
            <a:ext cx="9141914" cy="1628775"/>
          </a:xfrm>
          <a:prstGeom prst="rect">
            <a:avLst/>
          </a:prstGeom>
        </p:spPr>
        <p:txBody>
          <a:bodyPr lIns="0" tIns="0" rIns="0" bIns="0" rtlCol="0" anchor="t">
            <a:spAutoFit/>
          </a:bodyPr>
          <a:lstStyle/>
          <a:p>
            <a:pPr>
              <a:lnSpc>
                <a:spcPts val="12599"/>
              </a:lnSpc>
            </a:pPr>
            <a:r>
              <a:rPr lang="en-US" sz="9000" spc="441" dirty="0">
                <a:solidFill>
                  <a:srgbClr val="FFFFFF"/>
                </a:solidFill>
                <a:latin typeface="Hatton Bold"/>
              </a:rPr>
              <a:t>THANK YOU</a:t>
            </a:r>
          </a:p>
        </p:txBody>
      </p:sp>
      <p:grpSp>
        <p:nvGrpSpPr>
          <p:cNvPr id="9" name="Group 9"/>
          <p:cNvGrpSpPr/>
          <p:nvPr/>
        </p:nvGrpSpPr>
        <p:grpSpPr>
          <a:xfrm>
            <a:off x="16298882" y="368473"/>
            <a:ext cx="1576246" cy="1576246"/>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100" r="-157115" b="-189057"/>
              </a:stretch>
            </a:blipFill>
          </p:spPr>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8">
                                            <p:txEl>
                                              <p:pRg st="0" end="0"/>
                                            </p:txEl>
                                          </p:spTgt>
                                        </p:tgtEl>
                                        <p:attrNameLst>
                                          <p:attrName>style.color</p:attrName>
                                        </p:attrNameLst>
                                      </p:cBhvr>
                                      <p:by>
                                        <p:hsl h="0" s="-12549" l="-25098"/>
                                      </p:by>
                                    </p:animClr>
                                    <p:animClr clrSpc="hsl" dir="cw">
                                      <p:cBhvr>
                                        <p:cTn id="7" dur="500" fill="hold"/>
                                        <p:tgtEl>
                                          <p:spTgt spid="8">
                                            <p:txEl>
                                              <p:pRg st="0" end="0"/>
                                            </p:txEl>
                                          </p:spTgt>
                                        </p:tgtEl>
                                        <p:attrNameLst>
                                          <p:attrName>fillcolor</p:attrName>
                                        </p:attrNameLst>
                                      </p:cBhvr>
                                      <p:by>
                                        <p:hsl h="0" s="-12549" l="-25098"/>
                                      </p:by>
                                    </p:animClr>
                                    <p:animClr clrSpc="hsl" dir="cw">
                                      <p:cBhvr>
                                        <p:cTn id="8" dur="500" fill="hold"/>
                                        <p:tgtEl>
                                          <p:spTgt spid="8">
                                            <p:txEl>
                                              <p:pRg st="0" end="0"/>
                                            </p:txEl>
                                          </p:spTgt>
                                        </p:tgtEl>
                                        <p:attrNameLst>
                                          <p:attrName>stroke.color</p:attrName>
                                        </p:attrNameLst>
                                      </p:cBhvr>
                                      <p:by>
                                        <p:hsl h="0" s="-12549" l="-25098"/>
                                      </p:by>
                                    </p:animClr>
                                    <p:set>
                                      <p:cBhvr>
                                        <p:cTn id="9" dur="500" fill="hold"/>
                                        <p:tgtEl>
                                          <p:spTgt spid="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65621"/>
        </a:solidFill>
        <a:effectLst/>
      </p:bgPr>
    </p:bg>
    <p:spTree>
      <p:nvGrpSpPr>
        <p:cNvPr id="1" name=""/>
        <p:cNvGrpSpPr/>
        <p:nvPr/>
      </p:nvGrpSpPr>
      <p:grpSpPr>
        <a:xfrm>
          <a:off x="0" y="0"/>
          <a:ext cx="0" cy="0"/>
          <a:chOff x="0" y="0"/>
          <a:chExt cx="0" cy="0"/>
        </a:xfrm>
      </p:grpSpPr>
      <p:grpSp>
        <p:nvGrpSpPr>
          <p:cNvPr id="2" name="Group 2"/>
          <p:cNvGrpSpPr/>
          <p:nvPr/>
        </p:nvGrpSpPr>
        <p:grpSpPr>
          <a:xfrm>
            <a:off x="7879047" y="0"/>
            <a:ext cx="13805594" cy="10608854"/>
            <a:chOff x="0" y="0"/>
            <a:chExt cx="5485099" cy="4215003"/>
          </a:xfrm>
        </p:grpSpPr>
        <p:sp>
          <p:nvSpPr>
            <p:cNvPr id="3" name="Freeform 3"/>
            <p:cNvSpPr/>
            <p:nvPr/>
          </p:nvSpPr>
          <p:spPr>
            <a:xfrm>
              <a:off x="-39878" y="-19431"/>
              <a:ext cx="5571968" cy="4257040"/>
            </a:xfrm>
            <a:custGeom>
              <a:avLst/>
              <a:gdLst/>
              <a:ahLst/>
              <a:cxnLst/>
              <a:rect l="l" t="t" r="r" b="b"/>
              <a:pathLst>
                <a:path w="5571968" h="4257040">
                  <a:moveTo>
                    <a:pt x="5482310" y="4226433"/>
                  </a:moveTo>
                  <a:cubicBezTo>
                    <a:pt x="3702132" y="4234307"/>
                    <a:pt x="1934238" y="4225925"/>
                    <a:pt x="86384" y="4234434"/>
                  </a:cubicBezTo>
                  <a:cubicBezTo>
                    <a:pt x="58963" y="4223893"/>
                    <a:pt x="74428" y="4181729"/>
                    <a:pt x="69164" y="4144518"/>
                  </a:cubicBezTo>
                  <a:cubicBezTo>
                    <a:pt x="56111" y="4096766"/>
                    <a:pt x="0" y="4066413"/>
                    <a:pt x="78377" y="3977005"/>
                  </a:cubicBezTo>
                  <a:cubicBezTo>
                    <a:pt x="95049" y="3930650"/>
                    <a:pt x="109308" y="3876040"/>
                    <a:pt x="122032" y="3832352"/>
                  </a:cubicBezTo>
                  <a:cubicBezTo>
                    <a:pt x="177312" y="3782060"/>
                    <a:pt x="213618" y="3726561"/>
                    <a:pt x="267473" y="3660521"/>
                  </a:cubicBezTo>
                  <a:cubicBezTo>
                    <a:pt x="329445" y="3572129"/>
                    <a:pt x="285352" y="3492500"/>
                    <a:pt x="383410" y="3440049"/>
                  </a:cubicBezTo>
                  <a:cubicBezTo>
                    <a:pt x="369480" y="3404235"/>
                    <a:pt x="406114" y="3368802"/>
                    <a:pt x="388345" y="3323336"/>
                  </a:cubicBezTo>
                  <a:cubicBezTo>
                    <a:pt x="392842" y="3239008"/>
                    <a:pt x="391087" y="3244215"/>
                    <a:pt x="473570" y="3139313"/>
                  </a:cubicBezTo>
                  <a:cubicBezTo>
                    <a:pt x="482784" y="3089529"/>
                    <a:pt x="429258" y="3042285"/>
                    <a:pt x="539600" y="2959862"/>
                  </a:cubicBezTo>
                  <a:cubicBezTo>
                    <a:pt x="550788" y="2894965"/>
                    <a:pt x="568447" y="2868041"/>
                    <a:pt x="624935" y="2816606"/>
                  </a:cubicBezTo>
                  <a:cubicBezTo>
                    <a:pt x="661898" y="2811526"/>
                    <a:pt x="615173" y="2703703"/>
                    <a:pt x="669138" y="2618105"/>
                  </a:cubicBezTo>
                  <a:cubicBezTo>
                    <a:pt x="686797" y="2583307"/>
                    <a:pt x="637329" y="2538984"/>
                    <a:pt x="701385" y="2425954"/>
                  </a:cubicBezTo>
                  <a:cubicBezTo>
                    <a:pt x="720689" y="2378202"/>
                    <a:pt x="719044" y="2341753"/>
                    <a:pt x="722444" y="2276602"/>
                  </a:cubicBezTo>
                  <a:cubicBezTo>
                    <a:pt x="776519" y="2216277"/>
                    <a:pt x="808656" y="2166239"/>
                    <a:pt x="816773" y="2060575"/>
                  </a:cubicBezTo>
                  <a:cubicBezTo>
                    <a:pt x="865144" y="1975866"/>
                    <a:pt x="902656" y="1964182"/>
                    <a:pt x="860756" y="1833245"/>
                  </a:cubicBezTo>
                  <a:cubicBezTo>
                    <a:pt x="911321" y="1747012"/>
                    <a:pt x="934684" y="1582674"/>
                    <a:pt x="984042" y="1484757"/>
                  </a:cubicBezTo>
                  <a:cubicBezTo>
                    <a:pt x="961776" y="1420749"/>
                    <a:pt x="987990" y="1331595"/>
                    <a:pt x="953659" y="1262126"/>
                  </a:cubicBezTo>
                  <a:cubicBezTo>
                    <a:pt x="1000384" y="1137285"/>
                    <a:pt x="961227" y="1185418"/>
                    <a:pt x="941045" y="985647"/>
                  </a:cubicBezTo>
                  <a:cubicBezTo>
                    <a:pt x="940058" y="963549"/>
                    <a:pt x="917792" y="939292"/>
                    <a:pt x="890590" y="914908"/>
                  </a:cubicBezTo>
                  <a:cubicBezTo>
                    <a:pt x="901888" y="909828"/>
                    <a:pt x="905617" y="837819"/>
                    <a:pt x="867337" y="824738"/>
                  </a:cubicBezTo>
                  <a:cubicBezTo>
                    <a:pt x="773886" y="775462"/>
                    <a:pt x="781454" y="645160"/>
                    <a:pt x="691623" y="570230"/>
                  </a:cubicBezTo>
                  <a:cubicBezTo>
                    <a:pt x="717070" y="457327"/>
                    <a:pt x="638316" y="389001"/>
                    <a:pt x="600036" y="295021"/>
                  </a:cubicBezTo>
                  <a:cubicBezTo>
                    <a:pt x="575906" y="270637"/>
                    <a:pt x="633051" y="269367"/>
                    <a:pt x="637110" y="248666"/>
                  </a:cubicBezTo>
                  <a:cubicBezTo>
                    <a:pt x="639852" y="241046"/>
                    <a:pt x="659156" y="170688"/>
                    <a:pt x="643471" y="154051"/>
                  </a:cubicBezTo>
                  <a:cubicBezTo>
                    <a:pt x="612760" y="134239"/>
                    <a:pt x="636342" y="110744"/>
                    <a:pt x="644459" y="77724"/>
                  </a:cubicBezTo>
                  <a:cubicBezTo>
                    <a:pt x="651807" y="61595"/>
                    <a:pt x="608263" y="2794"/>
                    <a:pt x="675280" y="25781"/>
                  </a:cubicBezTo>
                  <a:cubicBezTo>
                    <a:pt x="2056426" y="16129"/>
                    <a:pt x="3429456" y="29464"/>
                    <a:pt x="4846140" y="21336"/>
                  </a:cubicBezTo>
                  <a:cubicBezTo>
                    <a:pt x="5061780" y="38608"/>
                    <a:pt x="5304841" y="0"/>
                    <a:pt x="5518506" y="33782"/>
                  </a:cubicBezTo>
                  <a:cubicBezTo>
                    <a:pt x="5518945" y="571754"/>
                    <a:pt x="5520151" y="1170305"/>
                    <a:pt x="5519493" y="1710944"/>
                  </a:cubicBezTo>
                  <a:cubicBezTo>
                    <a:pt x="5521358" y="2484501"/>
                    <a:pt x="5515105" y="3261995"/>
                    <a:pt x="5523003" y="4038473"/>
                  </a:cubicBezTo>
                  <a:cubicBezTo>
                    <a:pt x="5496350" y="4044061"/>
                    <a:pt x="5571967" y="4257040"/>
                    <a:pt x="5482310" y="4226433"/>
                  </a:cubicBezTo>
                  <a:close/>
                </a:path>
              </a:pathLst>
            </a:custGeom>
            <a:blipFill>
              <a:blip r:embed="rId2"/>
              <a:stretch>
                <a:fillRect l="-7514" t="-1" r="-7506" b="-1"/>
              </a:stretch>
            </a:blipFill>
          </p:spPr>
        </p:sp>
      </p:grpSp>
      <p:sp>
        <p:nvSpPr>
          <p:cNvPr id="4" name="TextBox 4"/>
          <p:cNvSpPr txBox="1"/>
          <p:nvPr/>
        </p:nvSpPr>
        <p:spPr>
          <a:xfrm>
            <a:off x="418454" y="1811687"/>
            <a:ext cx="9541503" cy="952500"/>
          </a:xfrm>
          <a:prstGeom prst="rect">
            <a:avLst/>
          </a:prstGeom>
        </p:spPr>
        <p:txBody>
          <a:bodyPr lIns="0" tIns="0" rIns="0" bIns="0" rtlCol="0" anchor="t">
            <a:spAutoFit/>
          </a:bodyPr>
          <a:lstStyle/>
          <a:p>
            <a:pPr>
              <a:lnSpc>
                <a:spcPts val="6900"/>
              </a:lnSpc>
            </a:pPr>
            <a:r>
              <a:rPr lang="en-US" sz="6000">
                <a:solidFill>
                  <a:srgbClr val="E3D6C0"/>
                </a:solidFill>
                <a:latin typeface="Hatton"/>
              </a:rPr>
              <a:t>PROBLEM STATEMENT:</a:t>
            </a:r>
          </a:p>
        </p:txBody>
      </p:sp>
      <p:sp>
        <p:nvSpPr>
          <p:cNvPr id="5" name="TextBox 5"/>
          <p:cNvSpPr txBox="1"/>
          <p:nvPr/>
        </p:nvSpPr>
        <p:spPr>
          <a:xfrm>
            <a:off x="418454" y="3180478"/>
            <a:ext cx="9176810" cy="3849844"/>
          </a:xfrm>
          <a:prstGeom prst="rect">
            <a:avLst/>
          </a:prstGeom>
        </p:spPr>
        <p:txBody>
          <a:bodyPr lIns="0" tIns="0" rIns="0" bIns="0" rtlCol="0" anchor="t">
            <a:spAutoFit/>
          </a:bodyPr>
          <a:lstStyle/>
          <a:p>
            <a:pPr algn="just">
              <a:lnSpc>
                <a:spcPts val="5073"/>
              </a:lnSpc>
            </a:pPr>
            <a:r>
              <a:rPr lang="en-US" sz="3623" dirty="0">
                <a:solidFill>
                  <a:srgbClr val="E3D6C0"/>
                </a:solidFill>
                <a:latin typeface="Lato"/>
              </a:rPr>
              <a:t>Limited access to accurate information about suitable crops based on local climate, soil, and temperature conditions hinders sustainable agricultural practices and reduces crop yield optimization for farmers.</a:t>
            </a:r>
          </a:p>
          <a:p>
            <a:pPr algn="just">
              <a:lnSpc>
                <a:spcPts val="5073"/>
              </a:lnSpc>
              <a:spcBef>
                <a:spcPct val="0"/>
              </a:spcBef>
            </a:pPr>
            <a:endParaRPr lang="en-US" sz="3623" dirty="0">
              <a:solidFill>
                <a:srgbClr val="E3D6C0"/>
              </a:solidFill>
              <a:latin typeface="Lato"/>
            </a:endParaRPr>
          </a:p>
        </p:txBody>
      </p:sp>
      <p:grpSp>
        <p:nvGrpSpPr>
          <p:cNvPr id="6" name="Group 6"/>
          <p:cNvGrpSpPr/>
          <p:nvPr/>
        </p:nvGrpSpPr>
        <p:grpSpPr>
          <a:xfrm>
            <a:off x="16298882" y="368473"/>
            <a:ext cx="1576246" cy="1576246"/>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06691" y="1807154"/>
            <a:ext cx="7481309" cy="8479846"/>
            <a:chOff x="0" y="0"/>
            <a:chExt cx="2246748" cy="2546623"/>
          </a:xfrm>
        </p:grpSpPr>
        <p:sp>
          <p:nvSpPr>
            <p:cNvPr id="3" name="Freeform 3"/>
            <p:cNvSpPr/>
            <p:nvPr/>
          </p:nvSpPr>
          <p:spPr>
            <a:xfrm>
              <a:off x="0" y="0"/>
              <a:ext cx="2246748" cy="2546623"/>
            </a:xfrm>
            <a:custGeom>
              <a:avLst/>
              <a:gdLst/>
              <a:ahLst/>
              <a:cxnLst/>
              <a:rect l="l" t="t" r="r" b="b"/>
              <a:pathLst>
                <a:path w="2246748" h="2546623">
                  <a:moveTo>
                    <a:pt x="0" y="0"/>
                  </a:moveTo>
                  <a:lnTo>
                    <a:pt x="2246748" y="0"/>
                  </a:lnTo>
                  <a:lnTo>
                    <a:pt x="2246748" y="2546623"/>
                  </a:lnTo>
                  <a:lnTo>
                    <a:pt x="0" y="2546623"/>
                  </a:lnTo>
                  <a:close/>
                </a:path>
              </a:pathLst>
            </a:custGeom>
            <a:solidFill>
              <a:srgbClr val="DDA63A"/>
            </a:solidFill>
          </p:spPr>
        </p:sp>
      </p:grpSp>
      <p:sp>
        <p:nvSpPr>
          <p:cNvPr id="4" name="Freeform 4"/>
          <p:cNvSpPr/>
          <p:nvPr/>
        </p:nvSpPr>
        <p:spPr>
          <a:xfrm>
            <a:off x="3843533" y="1807154"/>
            <a:ext cx="7166573" cy="8479846"/>
          </a:xfrm>
          <a:custGeom>
            <a:avLst/>
            <a:gdLst/>
            <a:ahLst/>
            <a:cxnLst/>
            <a:rect l="l" t="t" r="r" b="b"/>
            <a:pathLst>
              <a:path w="7166573" h="8479846">
                <a:moveTo>
                  <a:pt x="0" y="0"/>
                </a:moveTo>
                <a:lnTo>
                  <a:pt x="7166573" y="0"/>
                </a:lnTo>
                <a:lnTo>
                  <a:pt x="7166573" y="8479846"/>
                </a:lnTo>
                <a:lnTo>
                  <a:pt x="0" y="8479846"/>
                </a:lnTo>
                <a:lnTo>
                  <a:pt x="0" y="0"/>
                </a:lnTo>
                <a:close/>
              </a:path>
            </a:pathLst>
          </a:custGeom>
          <a:blipFill>
            <a:blip r:embed="rId2"/>
            <a:stretch>
              <a:fillRect l="-55351" t="-4911" r="-60898" b="-16965"/>
            </a:stretch>
          </a:blipFill>
        </p:spPr>
      </p:sp>
      <p:grpSp>
        <p:nvGrpSpPr>
          <p:cNvPr id="5" name="Group 5"/>
          <p:cNvGrpSpPr/>
          <p:nvPr/>
        </p:nvGrpSpPr>
        <p:grpSpPr>
          <a:xfrm>
            <a:off x="11649276" y="2721231"/>
            <a:ext cx="5796138" cy="5844017"/>
            <a:chOff x="0" y="0"/>
            <a:chExt cx="7728185" cy="7792023"/>
          </a:xfrm>
        </p:grpSpPr>
        <p:sp>
          <p:nvSpPr>
            <p:cNvPr id="6" name="TextBox 6"/>
            <p:cNvSpPr txBox="1"/>
            <p:nvPr/>
          </p:nvSpPr>
          <p:spPr>
            <a:xfrm>
              <a:off x="0" y="4409436"/>
              <a:ext cx="7728185" cy="3382587"/>
            </a:xfrm>
            <a:prstGeom prst="rect">
              <a:avLst/>
            </a:prstGeom>
          </p:spPr>
          <p:txBody>
            <a:bodyPr lIns="0" tIns="0" rIns="0" bIns="0" rtlCol="0" anchor="t">
              <a:spAutoFit/>
            </a:bodyPr>
            <a:lstStyle/>
            <a:p>
              <a:pPr>
                <a:lnSpc>
                  <a:spcPts val="4076"/>
                </a:lnSpc>
              </a:pPr>
              <a:r>
                <a:rPr lang="en-US" sz="2911">
                  <a:solidFill>
                    <a:srgbClr val="FFFFFF"/>
                  </a:solidFill>
                  <a:latin typeface="Open Sauce Light"/>
                </a:rPr>
                <a:t>Enhancing crop suitability can contribute to increased agricultural productivity, ensuring food security, and promoting sustainable farming practices.</a:t>
              </a:r>
            </a:p>
          </p:txBody>
        </p:sp>
        <p:sp>
          <p:nvSpPr>
            <p:cNvPr id="7" name="TextBox 7"/>
            <p:cNvSpPr txBox="1"/>
            <p:nvPr/>
          </p:nvSpPr>
          <p:spPr>
            <a:xfrm>
              <a:off x="0" y="0"/>
              <a:ext cx="7728185" cy="3670581"/>
            </a:xfrm>
            <a:prstGeom prst="rect">
              <a:avLst/>
            </a:prstGeom>
          </p:spPr>
          <p:txBody>
            <a:bodyPr lIns="0" tIns="0" rIns="0" bIns="0" rtlCol="0" anchor="t">
              <a:spAutoFit/>
            </a:bodyPr>
            <a:lstStyle/>
            <a:p>
              <a:pPr>
                <a:lnSpc>
                  <a:spcPts val="5435"/>
                </a:lnSpc>
              </a:pPr>
              <a:r>
                <a:rPr lang="en-US" sz="4529">
                  <a:solidFill>
                    <a:srgbClr val="FFFFFF"/>
                  </a:solidFill>
                  <a:latin typeface="Open Sauce Heavy"/>
                </a:rPr>
                <a:t>“Sow seeds of change, reap a world without hunger.”</a:t>
              </a:r>
            </a:p>
          </p:txBody>
        </p:sp>
      </p:grpSp>
      <p:sp>
        <p:nvSpPr>
          <p:cNvPr id="8" name="TextBox 8"/>
          <p:cNvSpPr txBox="1"/>
          <p:nvPr/>
        </p:nvSpPr>
        <p:spPr>
          <a:xfrm>
            <a:off x="11649276" y="2126806"/>
            <a:ext cx="4560894" cy="361950"/>
          </a:xfrm>
          <a:prstGeom prst="rect">
            <a:avLst/>
          </a:prstGeom>
        </p:spPr>
        <p:txBody>
          <a:bodyPr lIns="0" tIns="0" rIns="0" bIns="0" rtlCol="0" anchor="t">
            <a:spAutoFit/>
          </a:bodyPr>
          <a:lstStyle/>
          <a:p>
            <a:pPr>
              <a:lnSpc>
                <a:spcPts val="2879"/>
              </a:lnSpc>
            </a:pPr>
            <a:r>
              <a:rPr lang="en-US" sz="2400">
                <a:solidFill>
                  <a:srgbClr val="FFFFFF"/>
                </a:solidFill>
                <a:latin typeface="Open Sauce Heavy"/>
              </a:rPr>
              <a:t>Priority Goal and Targets :</a:t>
            </a:r>
          </a:p>
        </p:txBody>
      </p:sp>
      <p:sp>
        <p:nvSpPr>
          <p:cNvPr id="9" name="TextBox 9"/>
          <p:cNvSpPr txBox="1"/>
          <p:nvPr/>
        </p:nvSpPr>
        <p:spPr>
          <a:xfrm>
            <a:off x="753584" y="8973820"/>
            <a:ext cx="2189114"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a:rPr>
              <a:t>Sustainable Development Goals</a:t>
            </a:r>
          </a:p>
        </p:txBody>
      </p:sp>
      <p:sp>
        <p:nvSpPr>
          <p:cNvPr id="10" name="Freeform 10"/>
          <p:cNvSpPr/>
          <p:nvPr/>
        </p:nvSpPr>
        <p:spPr>
          <a:xfrm>
            <a:off x="2051556" y="3613058"/>
            <a:ext cx="3060885" cy="3060885"/>
          </a:xfrm>
          <a:custGeom>
            <a:avLst/>
            <a:gdLst/>
            <a:ahLst/>
            <a:cxnLst/>
            <a:rect l="l" t="t" r="r" b="b"/>
            <a:pathLst>
              <a:path w="3060885" h="3060885">
                <a:moveTo>
                  <a:pt x="0" y="0"/>
                </a:moveTo>
                <a:lnTo>
                  <a:pt x="3060885" y="0"/>
                </a:lnTo>
                <a:lnTo>
                  <a:pt x="3060885" y="3060884"/>
                </a:lnTo>
                <a:lnTo>
                  <a:pt x="0" y="30608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90593" y="390525"/>
            <a:ext cx="7962313" cy="1095375"/>
          </a:xfrm>
          <a:prstGeom prst="rect">
            <a:avLst/>
          </a:prstGeom>
        </p:spPr>
        <p:txBody>
          <a:bodyPr lIns="0" tIns="0" rIns="0" bIns="0" rtlCol="0" anchor="t">
            <a:spAutoFit/>
          </a:bodyPr>
          <a:lstStyle/>
          <a:p>
            <a:pPr algn="ctr">
              <a:lnSpc>
                <a:spcPts val="8400"/>
              </a:lnSpc>
            </a:pPr>
            <a:r>
              <a:rPr lang="en-US" sz="6000">
                <a:solidFill>
                  <a:srgbClr val="DDA63A"/>
                </a:solidFill>
                <a:latin typeface="Hatton"/>
              </a:rPr>
              <a:t>PRIORITY SDG:</a:t>
            </a:r>
          </a:p>
        </p:txBody>
      </p:sp>
      <p:grpSp>
        <p:nvGrpSpPr>
          <p:cNvPr id="12" name="Group 12"/>
          <p:cNvGrpSpPr/>
          <p:nvPr/>
        </p:nvGrpSpPr>
        <p:grpSpPr>
          <a:xfrm>
            <a:off x="16421161" y="211356"/>
            <a:ext cx="1576246" cy="1576246"/>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1100" r="-157115" b="-189057"/>
              </a:stretch>
            </a:blipFill>
          </p:spPr>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C3A28"/>
        </a:solidFill>
        <a:effectLst/>
      </p:bgPr>
    </p:bg>
    <p:spTree>
      <p:nvGrpSpPr>
        <p:cNvPr id="1" name=""/>
        <p:cNvGrpSpPr/>
        <p:nvPr/>
      </p:nvGrpSpPr>
      <p:grpSpPr>
        <a:xfrm>
          <a:off x="0" y="0"/>
          <a:ext cx="0" cy="0"/>
          <a:chOff x="0" y="0"/>
          <a:chExt cx="0" cy="0"/>
        </a:xfrm>
      </p:grpSpPr>
      <p:grpSp>
        <p:nvGrpSpPr>
          <p:cNvPr id="2" name="Group 2"/>
          <p:cNvGrpSpPr/>
          <p:nvPr/>
        </p:nvGrpSpPr>
        <p:grpSpPr>
          <a:xfrm>
            <a:off x="-99356" y="8303392"/>
            <a:ext cx="18486712" cy="6981436"/>
            <a:chOff x="0" y="0"/>
            <a:chExt cx="6347206" cy="2396998"/>
          </a:xfrm>
        </p:grpSpPr>
        <p:sp>
          <p:nvSpPr>
            <p:cNvPr id="3" name="Freeform 3"/>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blipFill>
              <a:blip r:embed="rId2"/>
              <a:stretch>
                <a:fillRect t="-38376" b="-38376"/>
              </a:stretch>
            </a:blipFill>
          </p:spPr>
        </p:sp>
      </p:grpSp>
      <p:sp>
        <p:nvSpPr>
          <p:cNvPr id="4" name="TextBox 4"/>
          <p:cNvSpPr txBox="1"/>
          <p:nvPr/>
        </p:nvSpPr>
        <p:spPr>
          <a:xfrm>
            <a:off x="4403098" y="897287"/>
            <a:ext cx="9481804" cy="952500"/>
          </a:xfrm>
          <a:prstGeom prst="rect">
            <a:avLst/>
          </a:prstGeom>
        </p:spPr>
        <p:txBody>
          <a:bodyPr lIns="0" tIns="0" rIns="0" bIns="0" rtlCol="0" anchor="t">
            <a:spAutoFit/>
          </a:bodyPr>
          <a:lstStyle/>
          <a:p>
            <a:pPr>
              <a:lnSpc>
                <a:spcPts val="6900"/>
              </a:lnSpc>
            </a:pPr>
            <a:r>
              <a:rPr lang="en-US" sz="6000">
                <a:solidFill>
                  <a:srgbClr val="C5B789"/>
                </a:solidFill>
                <a:latin typeface="Hatton"/>
              </a:rPr>
              <a:t>EMPATHY TOOL USED:</a:t>
            </a:r>
          </a:p>
        </p:txBody>
      </p:sp>
      <p:sp>
        <p:nvSpPr>
          <p:cNvPr id="5" name="TextBox 5"/>
          <p:cNvSpPr txBox="1"/>
          <p:nvPr/>
        </p:nvSpPr>
        <p:spPr>
          <a:xfrm>
            <a:off x="476573" y="2084167"/>
            <a:ext cx="5213182" cy="572488"/>
          </a:xfrm>
          <a:prstGeom prst="rect">
            <a:avLst/>
          </a:prstGeom>
        </p:spPr>
        <p:txBody>
          <a:bodyPr lIns="0" tIns="0" rIns="0" bIns="0" rtlCol="0" anchor="t">
            <a:spAutoFit/>
          </a:bodyPr>
          <a:lstStyle/>
          <a:p>
            <a:pPr marL="804292" lvl="1" indent="-402146" algn="ctr">
              <a:lnSpc>
                <a:spcPts val="4284"/>
              </a:lnSpc>
              <a:buFont typeface="Arial"/>
              <a:buChar char="•"/>
            </a:pPr>
            <a:r>
              <a:rPr lang="en-US" sz="3725">
                <a:solidFill>
                  <a:srgbClr val="C5B789"/>
                </a:solidFill>
                <a:latin typeface="Hatton"/>
              </a:rPr>
              <a:t>STORY TELLING:</a:t>
            </a:r>
          </a:p>
        </p:txBody>
      </p:sp>
      <p:sp>
        <p:nvSpPr>
          <p:cNvPr id="6" name="TextBox 6"/>
          <p:cNvSpPr txBox="1"/>
          <p:nvPr/>
        </p:nvSpPr>
        <p:spPr>
          <a:xfrm>
            <a:off x="808404" y="2763920"/>
            <a:ext cx="16694995" cy="4587240"/>
          </a:xfrm>
          <a:prstGeom prst="rect">
            <a:avLst/>
          </a:prstGeom>
        </p:spPr>
        <p:txBody>
          <a:bodyPr lIns="0" tIns="0" rIns="0" bIns="0" rtlCol="0" anchor="t">
            <a:spAutoFit/>
          </a:bodyPr>
          <a:lstStyle/>
          <a:p>
            <a:pPr algn="just">
              <a:lnSpc>
                <a:spcPts val="3359"/>
              </a:lnSpc>
            </a:pPr>
            <a:r>
              <a:rPr lang="en-US" sz="2400" dirty="0">
                <a:solidFill>
                  <a:srgbClr val="C5B789"/>
                </a:solidFill>
                <a:latin typeface="Open Sans"/>
              </a:rPr>
              <a:t>By using storytelling as our empathy tool, we had a deeper understanding of the users' needs, preferences, and challenges. This understanding, in turn, contributes to the creation of a crop suitability advisor in the following ways:</a:t>
            </a:r>
          </a:p>
          <a:p>
            <a:pPr marL="518160" lvl="1" indent="-259080" algn="just">
              <a:lnSpc>
                <a:spcPts val="3359"/>
              </a:lnSpc>
              <a:buFont typeface="Arial"/>
              <a:buChar char="•"/>
            </a:pPr>
            <a:r>
              <a:rPr lang="en-US" sz="2400" dirty="0">
                <a:solidFill>
                  <a:srgbClr val="C5B789"/>
                </a:solidFill>
                <a:latin typeface="Open Sans Bold"/>
              </a:rPr>
              <a:t>Understanding User Perspectives:</a:t>
            </a:r>
          </a:p>
          <a:p>
            <a:pPr algn="just">
              <a:lnSpc>
                <a:spcPts val="3359"/>
              </a:lnSpc>
            </a:pPr>
            <a:r>
              <a:rPr lang="en-US" sz="2400" dirty="0">
                <a:solidFill>
                  <a:srgbClr val="C5B789"/>
                </a:solidFill>
                <a:latin typeface="Open Sans"/>
              </a:rPr>
              <a:t>It helped us to step into the shoes of farmers and other stakeholders. By narrating stories from the perspective of users, it becomes easier to empathize with their challenges and experiences.</a:t>
            </a:r>
          </a:p>
          <a:p>
            <a:pPr marL="518160" lvl="1" indent="-259080" algn="just">
              <a:lnSpc>
                <a:spcPts val="3359"/>
              </a:lnSpc>
              <a:buFont typeface="Arial"/>
              <a:buChar char="•"/>
            </a:pPr>
            <a:r>
              <a:rPr lang="en-US" sz="2400" dirty="0">
                <a:solidFill>
                  <a:srgbClr val="C5B789"/>
                </a:solidFill>
                <a:latin typeface="Open Sans Bold"/>
              </a:rPr>
              <a:t>Creating User Personas:</a:t>
            </a:r>
          </a:p>
          <a:p>
            <a:pPr algn="just">
              <a:lnSpc>
                <a:spcPts val="3359"/>
              </a:lnSpc>
            </a:pPr>
            <a:r>
              <a:rPr lang="en-US" sz="2400" dirty="0">
                <a:solidFill>
                  <a:srgbClr val="C5B789"/>
                </a:solidFill>
                <a:latin typeface="Open Sans"/>
              </a:rPr>
              <a:t>By weaving narratives around the daily lives, practices, and aspirations of farmers helped us create personas and</a:t>
            </a:r>
          </a:p>
          <a:p>
            <a:pPr algn="just">
              <a:lnSpc>
                <a:spcPts val="3359"/>
              </a:lnSpc>
            </a:pPr>
            <a:r>
              <a:rPr lang="en-US" sz="2400" dirty="0">
                <a:solidFill>
                  <a:srgbClr val="C5B789"/>
                </a:solidFill>
                <a:latin typeface="Open Sans"/>
              </a:rPr>
              <a:t>serve as a reference point during the development process, ensuring that the tool aligns with the real-world needs of its users.</a:t>
            </a:r>
          </a:p>
          <a:p>
            <a:pPr algn="just">
              <a:lnSpc>
                <a:spcPts val="3359"/>
              </a:lnSpc>
            </a:pPr>
            <a:endParaRPr lang="en-US" sz="2400" dirty="0">
              <a:solidFill>
                <a:srgbClr val="C5B789"/>
              </a:solidFill>
              <a:latin typeface="Open Sans"/>
            </a:endParaRPr>
          </a:p>
          <a:p>
            <a:pPr algn="just">
              <a:lnSpc>
                <a:spcPts val="3359"/>
              </a:lnSpc>
            </a:pPr>
            <a:endParaRPr lang="en-US" sz="2400" dirty="0">
              <a:solidFill>
                <a:srgbClr val="C5B789"/>
              </a:solidFill>
              <a:latin typeface="Open Sans"/>
            </a:endParaRPr>
          </a:p>
        </p:txBody>
      </p:sp>
      <p:sp>
        <p:nvSpPr>
          <p:cNvPr id="7" name="TextBox 7"/>
          <p:cNvSpPr txBox="1"/>
          <p:nvPr/>
        </p:nvSpPr>
        <p:spPr>
          <a:xfrm>
            <a:off x="777674" y="6582704"/>
            <a:ext cx="16980792" cy="1751442"/>
          </a:xfrm>
          <a:prstGeom prst="rect">
            <a:avLst/>
          </a:prstGeom>
        </p:spPr>
        <p:txBody>
          <a:bodyPr lIns="0" tIns="0" rIns="0" bIns="0" rtlCol="0" anchor="t">
            <a:spAutoFit/>
          </a:bodyPr>
          <a:lstStyle/>
          <a:p>
            <a:pPr>
              <a:lnSpc>
                <a:spcPts val="3499"/>
              </a:lnSpc>
            </a:pPr>
            <a:endParaRPr lang="en-IN" dirty="0"/>
          </a:p>
          <a:p>
            <a:pPr>
              <a:lnSpc>
                <a:spcPts val="3499"/>
              </a:lnSpc>
              <a:spcBef>
                <a:spcPct val="0"/>
              </a:spcBef>
            </a:pPr>
            <a:endParaRPr lang="en-US" sz="2499" dirty="0">
              <a:solidFill>
                <a:srgbClr val="C5B789"/>
              </a:solidFill>
              <a:latin typeface="Lato"/>
            </a:endParaRPr>
          </a:p>
          <a:p>
            <a:pPr>
              <a:lnSpc>
                <a:spcPts val="3499"/>
              </a:lnSpc>
              <a:spcBef>
                <a:spcPct val="0"/>
              </a:spcBef>
            </a:pPr>
            <a:r>
              <a:rPr lang="en-US" sz="2499" dirty="0">
                <a:solidFill>
                  <a:srgbClr val="C5B789"/>
                </a:solidFill>
                <a:latin typeface="Lato"/>
              </a:rPr>
              <a:t>"We identified prevailing challenges faced by farmers and obtained quantitative data from a reputable governmental source called Kaggle. This data offers insights into farmers' daily hurdles and decision-making processes."</a:t>
            </a:r>
          </a:p>
        </p:txBody>
      </p:sp>
      <p:sp>
        <p:nvSpPr>
          <p:cNvPr id="8" name="TextBox 8"/>
          <p:cNvSpPr txBox="1"/>
          <p:nvPr/>
        </p:nvSpPr>
        <p:spPr>
          <a:xfrm>
            <a:off x="185980" y="6816045"/>
            <a:ext cx="6230258" cy="572488"/>
          </a:xfrm>
          <a:prstGeom prst="rect">
            <a:avLst/>
          </a:prstGeom>
        </p:spPr>
        <p:txBody>
          <a:bodyPr lIns="0" tIns="0" rIns="0" bIns="0" rtlCol="0" anchor="t">
            <a:spAutoFit/>
          </a:bodyPr>
          <a:lstStyle/>
          <a:p>
            <a:pPr algn="ctr">
              <a:lnSpc>
                <a:spcPts val="4284"/>
              </a:lnSpc>
            </a:pPr>
            <a:r>
              <a:rPr lang="en-US" sz="3725" dirty="0">
                <a:solidFill>
                  <a:srgbClr val="C5B789"/>
                </a:solidFill>
                <a:latin typeface="Hatton"/>
              </a:rPr>
              <a:t>TYPE OF RESEARCH:</a:t>
            </a:r>
          </a:p>
        </p:txBody>
      </p:sp>
      <p:grpSp>
        <p:nvGrpSpPr>
          <p:cNvPr id="9" name="Group 9"/>
          <p:cNvGrpSpPr/>
          <p:nvPr/>
        </p:nvGrpSpPr>
        <p:grpSpPr>
          <a:xfrm>
            <a:off x="16298882" y="368473"/>
            <a:ext cx="1576246" cy="1576246"/>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BA79F"/>
        </a:solidFill>
        <a:effectLst/>
      </p:bgPr>
    </p:bg>
    <p:spTree>
      <p:nvGrpSpPr>
        <p:cNvPr id="1" name=""/>
        <p:cNvGrpSpPr/>
        <p:nvPr/>
      </p:nvGrpSpPr>
      <p:grpSpPr>
        <a:xfrm>
          <a:off x="0" y="0"/>
          <a:ext cx="0" cy="0"/>
          <a:chOff x="0" y="0"/>
          <a:chExt cx="0" cy="0"/>
        </a:xfrm>
      </p:grpSpPr>
      <p:sp>
        <p:nvSpPr>
          <p:cNvPr id="2" name="TextBox 2"/>
          <p:cNvSpPr txBox="1"/>
          <p:nvPr/>
        </p:nvSpPr>
        <p:spPr>
          <a:xfrm>
            <a:off x="1028700" y="1771391"/>
            <a:ext cx="12760213" cy="8174417"/>
          </a:xfrm>
          <a:prstGeom prst="rect">
            <a:avLst/>
          </a:prstGeom>
        </p:spPr>
        <p:txBody>
          <a:bodyPr lIns="0" tIns="0" rIns="0" bIns="0" rtlCol="0" anchor="t">
            <a:spAutoFit/>
          </a:bodyPr>
          <a:lstStyle/>
          <a:p>
            <a:pPr algn="just">
              <a:lnSpc>
                <a:spcPts val="4028"/>
              </a:lnSpc>
            </a:pPr>
            <a:r>
              <a:rPr lang="en-US" sz="2877" b="1" dirty="0">
                <a:solidFill>
                  <a:srgbClr val="1B2204"/>
                </a:solidFill>
                <a:latin typeface="Open Sans"/>
              </a:rPr>
              <a:t>ACTIVITIES</a:t>
            </a:r>
            <a:r>
              <a:rPr lang="en-US" sz="2877" dirty="0">
                <a:solidFill>
                  <a:srgbClr val="1B2204"/>
                </a:solidFill>
                <a:latin typeface="Open Sans"/>
              </a:rPr>
              <a:t>:</a:t>
            </a:r>
          </a:p>
          <a:p>
            <a:pPr marL="621218" lvl="1" indent="-310609" algn="just">
              <a:lnSpc>
                <a:spcPts val="4028"/>
              </a:lnSpc>
              <a:buFont typeface="Arial"/>
              <a:buChar char="•"/>
            </a:pPr>
            <a:r>
              <a:rPr lang="en-US" sz="2877" dirty="0">
                <a:solidFill>
                  <a:srgbClr val="1B2204"/>
                </a:solidFill>
                <a:latin typeface="Open Sans"/>
              </a:rPr>
              <a:t>Engaged in </a:t>
            </a:r>
            <a:r>
              <a:rPr lang="en-US" sz="2877" dirty="0">
                <a:solidFill>
                  <a:srgbClr val="1B2204"/>
                </a:solidFill>
                <a:latin typeface="Open Sans Bold"/>
              </a:rPr>
              <a:t>observational research</a:t>
            </a:r>
            <a:r>
              <a:rPr lang="en-US" sz="2877" dirty="0">
                <a:solidFill>
                  <a:srgbClr val="1B2204"/>
                </a:solidFill>
                <a:latin typeface="Open Sans"/>
              </a:rPr>
              <a:t> to understand the daily activities of farmers, their farming practices, and decision-making processes related to crop selection.</a:t>
            </a:r>
          </a:p>
          <a:p>
            <a:pPr marL="621218" lvl="1" indent="-310609" algn="just">
              <a:lnSpc>
                <a:spcPts val="4028"/>
              </a:lnSpc>
              <a:buFont typeface="Arial"/>
              <a:buChar char="•"/>
            </a:pPr>
            <a:r>
              <a:rPr lang="en-US" sz="2877" dirty="0">
                <a:solidFill>
                  <a:srgbClr val="1B2204"/>
                </a:solidFill>
                <a:latin typeface="Open Sans"/>
              </a:rPr>
              <a:t>Conducted </a:t>
            </a:r>
            <a:r>
              <a:rPr lang="en-US" sz="2877" dirty="0">
                <a:solidFill>
                  <a:srgbClr val="1B2204"/>
                </a:solidFill>
                <a:latin typeface="Open Sans Bold"/>
              </a:rPr>
              <a:t>interviews</a:t>
            </a:r>
            <a:r>
              <a:rPr lang="en-US" sz="2877" dirty="0">
                <a:solidFill>
                  <a:srgbClr val="1B2204"/>
                </a:solidFill>
                <a:latin typeface="Open Sans"/>
              </a:rPr>
              <a:t> with farmers to gain insights into their experiences, challenges, and preferences in managing their fields.</a:t>
            </a:r>
          </a:p>
          <a:p>
            <a:pPr algn="just">
              <a:lnSpc>
                <a:spcPts val="4028"/>
              </a:lnSpc>
            </a:pPr>
            <a:r>
              <a:rPr lang="en-US" sz="2877" b="1" dirty="0">
                <a:solidFill>
                  <a:srgbClr val="1B2204"/>
                </a:solidFill>
                <a:latin typeface="Open Sans"/>
              </a:rPr>
              <a:t>ENVIRONMENT</a:t>
            </a:r>
            <a:r>
              <a:rPr lang="en-US" sz="2877" dirty="0">
                <a:solidFill>
                  <a:srgbClr val="1B2204"/>
                </a:solidFill>
                <a:latin typeface="Open Sans"/>
              </a:rPr>
              <a:t>:</a:t>
            </a:r>
          </a:p>
          <a:p>
            <a:pPr marL="621218" lvl="1" indent="-310609" algn="just">
              <a:lnSpc>
                <a:spcPts val="4028"/>
              </a:lnSpc>
              <a:buFont typeface="Arial"/>
              <a:buChar char="•"/>
            </a:pPr>
            <a:r>
              <a:rPr lang="en-US" sz="2877" dirty="0">
                <a:solidFill>
                  <a:srgbClr val="1B2204"/>
                </a:solidFill>
                <a:latin typeface="Open Sans"/>
              </a:rPr>
              <a:t>Immersed ourselves in the actual farming environment by  and understanding the diverse environments in which farmers operate, including varying climate patterns, soil types, and agricultural practices.</a:t>
            </a:r>
          </a:p>
          <a:p>
            <a:pPr algn="just">
              <a:lnSpc>
                <a:spcPts val="4028"/>
              </a:lnSpc>
            </a:pPr>
            <a:r>
              <a:rPr lang="en-US" sz="2877" b="1" dirty="0">
                <a:solidFill>
                  <a:srgbClr val="1B2204"/>
                </a:solidFill>
                <a:latin typeface="Open Sans"/>
              </a:rPr>
              <a:t>INTERACTIONS</a:t>
            </a:r>
            <a:r>
              <a:rPr lang="en-US" sz="2877" dirty="0">
                <a:solidFill>
                  <a:srgbClr val="1B2204"/>
                </a:solidFill>
                <a:latin typeface="Open Sans"/>
              </a:rPr>
              <a:t>:</a:t>
            </a:r>
          </a:p>
          <a:p>
            <a:pPr marL="621218" lvl="1" indent="-310609" algn="just">
              <a:lnSpc>
                <a:spcPts val="4028"/>
              </a:lnSpc>
              <a:buFont typeface="Arial"/>
              <a:buChar char="•"/>
            </a:pPr>
            <a:r>
              <a:rPr lang="en-US" sz="2877" dirty="0">
                <a:solidFill>
                  <a:srgbClr val="1B2204"/>
                </a:solidFill>
                <a:latin typeface="Open Sans"/>
              </a:rPr>
              <a:t>Facilitated</a:t>
            </a:r>
            <a:r>
              <a:rPr lang="en-US" sz="2877" dirty="0">
                <a:solidFill>
                  <a:srgbClr val="1B2204"/>
                </a:solidFill>
                <a:latin typeface="Open Sans Bold"/>
              </a:rPr>
              <a:t> conversations</a:t>
            </a:r>
            <a:r>
              <a:rPr lang="en-US" sz="2877" dirty="0">
                <a:solidFill>
                  <a:srgbClr val="1B2204"/>
                </a:solidFill>
                <a:latin typeface="Open Sans"/>
              </a:rPr>
              <a:t> to uncover shared challenges and innovative solutions.</a:t>
            </a:r>
          </a:p>
          <a:p>
            <a:pPr marL="621218" lvl="1" indent="-310609" algn="just">
              <a:lnSpc>
                <a:spcPts val="4028"/>
              </a:lnSpc>
              <a:buFont typeface="Arial"/>
              <a:buChar char="•"/>
            </a:pPr>
            <a:r>
              <a:rPr lang="en-US" sz="2877" dirty="0">
                <a:solidFill>
                  <a:srgbClr val="1B2204"/>
                </a:solidFill>
                <a:latin typeface="Open Sans"/>
              </a:rPr>
              <a:t>Conducted </a:t>
            </a:r>
            <a:r>
              <a:rPr lang="en-US" sz="2877" dirty="0">
                <a:solidFill>
                  <a:srgbClr val="1B2204"/>
                </a:solidFill>
                <a:latin typeface="Open Sans Bold"/>
              </a:rPr>
              <a:t>usability </a:t>
            </a:r>
            <a:r>
              <a:rPr lang="en-US" sz="2877" dirty="0" err="1">
                <a:solidFill>
                  <a:srgbClr val="1B2204"/>
                </a:solidFill>
                <a:latin typeface="Open Sans Bold"/>
              </a:rPr>
              <a:t>testings</a:t>
            </a:r>
            <a:r>
              <a:rPr lang="en-US" sz="2877" dirty="0">
                <a:solidFill>
                  <a:srgbClr val="1B2204"/>
                </a:solidFill>
                <a:latin typeface="Open Sans"/>
              </a:rPr>
              <a:t> to observe how they interact with prototypes or early versions of the crop advisor.</a:t>
            </a:r>
          </a:p>
          <a:p>
            <a:pPr algn="just">
              <a:lnSpc>
                <a:spcPts val="4028"/>
              </a:lnSpc>
            </a:pPr>
            <a:endParaRPr lang="en-US" sz="2877" dirty="0">
              <a:solidFill>
                <a:srgbClr val="1B2204"/>
              </a:solidFill>
              <a:latin typeface="Open Sans"/>
            </a:endParaRPr>
          </a:p>
        </p:txBody>
      </p:sp>
      <p:sp>
        <p:nvSpPr>
          <p:cNvPr id="3" name="Freeform 3"/>
          <p:cNvSpPr/>
          <p:nvPr/>
        </p:nvSpPr>
        <p:spPr>
          <a:xfrm>
            <a:off x="13997238" y="0"/>
            <a:ext cx="4290762" cy="10287000"/>
          </a:xfrm>
          <a:custGeom>
            <a:avLst/>
            <a:gdLst/>
            <a:ahLst/>
            <a:cxnLst/>
            <a:rect l="l" t="t" r="r" b="b"/>
            <a:pathLst>
              <a:path w="4290762" h="10287000">
                <a:moveTo>
                  <a:pt x="0" y="0"/>
                </a:moveTo>
                <a:lnTo>
                  <a:pt x="4290762" y="0"/>
                </a:lnTo>
                <a:lnTo>
                  <a:pt x="4290762" y="10287000"/>
                </a:lnTo>
                <a:lnTo>
                  <a:pt x="0" y="10287000"/>
                </a:lnTo>
                <a:lnTo>
                  <a:pt x="0" y="0"/>
                </a:lnTo>
                <a:close/>
              </a:path>
            </a:pathLst>
          </a:custGeom>
          <a:blipFill>
            <a:blip r:embed="rId2"/>
            <a:stretch>
              <a:fillRect l="-20800" t="-1694" r="-45849" b="-2571"/>
            </a:stretch>
          </a:blipFill>
        </p:spPr>
      </p:sp>
      <p:sp>
        <p:nvSpPr>
          <p:cNvPr id="4" name="TextBox 4"/>
          <p:cNvSpPr txBox="1"/>
          <p:nvPr/>
        </p:nvSpPr>
        <p:spPr>
          <a:xfrm>
            <a:off x="1028700" y="1000125"/>
            <a:ext cx="2510665" cy="625001"/>
          </a:xfrm>
          <a:prstGeom prst="rect">
            <a:avLst/>
          </a:prstGeom>
        </p:spPr>
        <p:txBody>
          <a:bodyPr lIns="0" tIns="0" rIns="0" bIns="0" rtlCol="0" anchor="t">
            <a:spAutoFit/>
          </a:bodyPr>
          <a:lstStyle/>
          <a:p>
            <a:pPr algn="ctr">
              <a:lnSpc>
                <a:spcPts val="4514"/>
              </a:lnSpc>
            </a:pPr>
            <a:r>
              <a:rPr lang="en-US" sz="3925">
                <a:solidFill>
                  <a:srgbClr val="1B2204"/>
                </a:solidFill>
                <a:latin typeface="Hatton"/>
              </a:rPr>
              <a:t>2. AEIOU:</a:t>
            </a:r>
          </a:p>
        </p:txBody>
      </p:sp>
      <p:grpSp>
        <p:nvGrpSpPr>
          <p:cNvPr id="5" name="Group 5"/>
          <p:cNvGrpSpPr/>
          <p:nvPr/>
        </p:nvGrpSpPr>
        <p:grpSpPr>
          <a:xfrm>
            <a:off x="16298882" y="368473"/>
            <a:ext cx="1576246" cy="1576246"/>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034"/>
        </a:solidFill>
        <a:effectLst/>
      </p:bgPr>
    </p:bg>
    <p:spTree>
      <p:nvGrpSpPr>
        <p:cNvPr id="1" name=""/>
        <p:cNvGrpSpPr/>
        <p:nvPr/>
      </p:nvGrpSpPr>
      <p:grpSpPr>
        <a:xfrm>
          <a:off x="0" y="0"/>
          <a:ext cx="0" cy="0"/>
          <a:chOff x="0" y="0"/>
          <a:chExt cx="0" cy="0"/>
        </a:xfrm>
      </p:grpSpPr>
      <p:sp>
        <p:nvSpPr>
          <p:cNvPr id="2" name="Freeform 2"/>
          <p:cNvSpPr/>
          <p:nvPr/>
        </p:nvSpPr>
        <p:spPr>
          <a:xfrm>
            <a:off x="1028700" y="2786164"/>
            <a:ext cx="6447209" cy="4714672"/>
          </a:xfrm>
          <a:custGeom>
            <a:avLst/>
            <a:gdLst/>
            <a:ahLst/>
            <a:cxnLst/>
            <a:rect l="l" t="t" r="r" b="b"/>
            <a:pathLst>
              <a:path w="6447209" h="4714672">
                <a:moveTo>
                  <a:pt x="0" y="0"/>
                </a:moveTo>
                <a:lnTo>
                  <a:pt x="6447209" y="0"/>
                </a:lnTo>
                <a:lnTo>
                  <a:pt x="6447209" y="4714672"/>
                </a:lnTo>
                <a:lnTo>
                  <a:pt x="0" y="4714672"/>
                </a:lnTo>
                <a:lnTo>
                  <a:pt x="0" y="0"/>
                </a:lnTo>
                <a:close/>
              </a:path>
            </a:pathLst>
          </a:custGeom>
          <a:blipFill>
            <a:blip r:embed="rId2"/>
            <a:stretch>
              <a:fillRect l="-9554"/>
            </a:stretch>
          </a:blipFill>
        </p:spPr>
      </p:sp>
      <p:sp>
        <p:nvSpPr>
          <p:cNvPr id="3" name="TextBox 3"/>
          <p:cNvSpPr txBox="1"/>
          <p:nvPr/>
        </p:nvSpPr>
        <p:spPr>
          <a:xfrm>
            <a:off x="7915759" y="1619191"/>
            <a:ext cx="9770325" cy="6137578"/>
          </a:xfrm>
          <a:prstGeom prst="rect">
            <a:avLst/>
          </a:prstGeom>
        </p:spPr>
        <p:txBody>
          <a:bodyPr lIns="0" tIns="0" rIns="0" bIns="0" rtlCol="0" anchor="t">
            <a:spAutoFit/>
          </a:bodyPr>
          <a:lstStyle/>
          <a:p>
            <a:pPr algn="just">
              <a:lnSpc>
                <a:spcPts val="3716"/>
              </a:lnSpc>
            </a:pPr>
            <a:r>
              <a:rPr lang="en-US" sz="2654" b="1" dirty="0">
                <a:solidFill>
                  <a:srgbClr val="A4B8C0"/>
                </a:solidFill>
                <a:latin typeface="Open Sans"/>
              </a:rPr>
              <a:t>OBJECTS</a:t>
            </a:r>
            <a:r>
              <a:rPr lang="en-US" sz="2654" dirty="0">
                <a:solidFill>
                  <a:srgbClr val="A4B8C0"/>
                </a:solidFill>
                <a:latin typeface="Open Sans"/>
              </a:rPr>
              <a:t>:</a:t>
            </a:r>
          </a:p>
          <a:p>
            <a:pPr marL="573136" lvl="1" indent="-286568" algn="just">
              <a:lnSpc>
                <a:spcPts val="3716"/>
              </a:lnSpc>
              <a:buFont typeface="Arial"/>
              <a:buChar char="•"/>
            </a:pPr>
            <a:r>
              <a:rPr lang="en-US" sz="2654" dirty="0">
                <a:solidFill>
                  <a:srgbClr val="A4B8C0"/>
                </a:solidFill>
                <a:latin typeface="Open Sans Bold"/>
              </a:rPr>
              <a:t>Educational materials</a:t>
            </a:r>
            <a:r>
              <a:rPr lang="en-US" sz="2654" dirty="0">
                <a:solidFill>
                  <a:srgbClr val="A4B8C0"/>
                </a:solidFill>
                <a:latin typeface="Open Sans"/>
              </a:rPr>
              <a:t>, such as articles and tutorials are objects we engaged with to enhance the understanding of sustainable farming practices.</a:t>
            </a:r>
          </a:p>
          <a:p>
            <a:pPr marL="573136" lvl="1" indent="-286568" algn="just">
              <a:lnSpc>
                <a:spcPts val="3716"/>
              </a:lnSpc>
              <a:buFont typeface="Arial"/>
              <a:buChar char="•"/>
            </a:pPr>
            <a:r>
              <a:rPr lang="en-US" sz="2654" dirty="0">
                <a:solidFill>
                  <a:srgbClr val="A4B8C0"/>
                </a:solidFill>
                <a:latin typeface="Open Sans"/>
              </a:rPr>
              <a:t>Included elements such as buttons and images that make up the user interface of the crop advisor.</a:t>
            </a:r>
          </a:p>
          <a:p>
            <a:pPr algn="just">
              <a:lnSpc>
                <a:spcPts val="3716"/>
              </a:lnSpc>
            </a:pPr>
            <a:r>
              <a:rPr lang="en-US" sz="2654" b="1" dirty="0">
                <a:solidFill>
                  <a:srgbClr val="A4B8C0"/>
                </a:solidFill>
                <a:latin typeface="Open Sans"/>
              </a:rPr>
              <a:t>USERS</a:t>
            </a:r>
            <a:r>
              <a:rPr lang="en-US" sz="2654" dirty="0">
                <a:solidFill>
                  <a:srgbClr val="A4B8C0"/>
                </a:solidFill>
                <a:latin typeface="Open Sans"/>
              </a:rPr>
              <a:t>:</a:t>
            </a:r>
          </a:p>
          <a:p>
            <a:pPr marL="573136" lvl="1" indent="-286568" algn="just">
              <a:lnSpc>
                <a:spcPts val="3716"/>
              </a:lnSpc>
              <a:buFont typeface="Arial"/>
              <a:buChar char="•"/>
            </a:pPr>
            <a:r>
              <a:rPr lang="en-US" sz="2654" dirty="0">
                <a:solidFill>
                  <a:srgbClr val="A4B8C0"/>
                </a:solidFill>
                <a:latin typeface="Open Sans"/>
              </a:rPr>
              <a:t>Understanding the diverse user groups is crucial for tailoring the crop advisor to meet the specific needs and contexts.</a:t>
            </a:r>
          </a:p>
          <a:p>
            <a:pPr marL="573136" lvl="1" indent="-286568" algn="just">
              <a:lnSpc>
                <a:spcPts val="3716"/>
              </a:lnSpc>
              <a:buFont typeface="Arial"/>
              <a:buChar char="•"/>
            </a:pPr>
            <a:r>
              <a:rPr lang="en-US" sz="2654" dirty="0">
                <a:solidFill>
                  <a:srgbClr val="A4B8C0"/>
                </a:solidFill>
                <a:latin typeface="Open Sans"/>
              </a:rPr>
              <a:t>Regular </a:t>
            </a:r>
            <a:r>
              <a:rPr lang="en-US" sz="2654" dirty="0">
                <a:solidFill>
                  <a:srgbClr val="A4B8C0"/>
                </a:solidFill>
                <a:latin typeface="Open Sans Bold"/>
              </a:rPr>
              <a:t>feedback and collaboration</a:t>
            </a:r>
            <a:r>
              <a:rPr lang="en-US" sz="2654" dirty="0">
                <a:solidFill>
                  <a:srgbClr val="A4B8C0"/>
                </a:solidFill>
                <a:latin typeface="Open Sans"/>
              </a:rPr>
              <a:t> with these users contribute to the ongoing improvement of the crop advisor.</a:t>
            </a:r>
          </a:p>
        </p:txBody>
      </p:sp>
      <p:grpSp>
        <p:nvGrpSpPr>
          <p:cNvPr id="4" name="Group 4"/>
          <p:cNvGrpSpPr/>
          <p:nvPr/>
        </p:nvGrpSpPr>
        <p:grpSpPr>
          <a:xfrm>
            <a:off x="16298882" y="368473"/>
            <a:ext cx="1576246" cy="1576246"/>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89F49"/>
        </a:solidFill>
        <a:effectLst/>
      </p:bgPr>
    </p:bg>
    <p:spTree>
      <p:nvGrpSpPr>
        <p:cNvPr id="1" name=""/>
        <p:cNvGrpSpPr/>
        <p:nvPr/>
      </p:nvGrpSpPr>
      <p:grpSpPr>
        <a:xfrm>
          <a:off x="0" y="0"/>
          <a:ext cx="0" cy="0"/>
          <a:chOff x="0" y="0"/>
          <a:chExt cx="0" cy="0"/>
        </a:xfrm>
      </p:grpSpPr>
      <p:grpSp>
        <p:nvGrpSpPr>
          <p:cNvPr id="2" name="Group 2"/>
          <p:cNvGrpSpPr/>
          <p:nvPr/>
        </p:nvGrpSpPr>
        <p:grpSpPr>
          <a:xfrm>
            <a:off x="-105082" y="6834356"/>
            <a:ext cx="12356544" cy="13779713"/>
            <a:chOff x="0" y="0"/>
            <a:chExt cx="5694172" cy="6350000"/>
          </a:xfrm>
        </p:grpSpPr>
        <p:sp>
          <p:nvSpPr>
            <p:cNvPr id="3" name="Freeform 3"/>
            <p:cNvSpPr/>
            <p:nvPr/>
          </p:nvSpPr>
          <p:spPr>
            <a:xfrm>
              <a:off x="-325374" y="-156464"/>
              <a:ext cx="6176010" cy="7732141"/>
            </a:xfrm>
            <a:custGeom>
              <a:avLst/>
              <a:gdLst/>
              <a:ahLst/>
              <a:cxnLst/>
              <a:rect l="l" t="t" r="r" b="b"/>
              <a:pathLst>
                <a:path w="6176010" h="7732141">
                  <a:moveTo>
                    <a:pt x="2751836" y="534162"/>
                  </a:moveTo>
                  <a:cubicBezTo>
                    <a:pt x="2744978" y="526288"/>
                    <a:pt x="2765044" y="531876"/>
                    <a:pt x="2751836" y="534162"/>
                  </a:cubicBezTo>
                  <a:close/>
                  <a:moveTo>
                    <a:pt x="3623056" y="858266"/>
                  </a:moveTo>
                  <a:cubicBezTo>
                    <a:pt x="3616706" y="864743"/>
                    <a:pt x="3625723" y="857504"/>
                    <a:pt x="3623056" y="858266"/>
                  </a:cubicBezTo>
                  <a:close/>
                  <a:moveTo>
                    <a:pt x="6009894" y="6462268"/>
                  </a:moveTo>
                  <a:cubicBezTo>
                    <a:pt x="4415282" y="6546215"/>
                    <a:pt x="2577846" y="6484239"/>
                    <a:pt x="928370" y="6489827"/>
                  </a:cubicBezTo>
                  <a:cubicBezTo>
                    <a:pt x="0" y="6374511"/>
                    <a:pt x="551307" y="7732141"/>
                    <a:pt x="325374" y="206756"/>
                  </a:cubicBezTo>
                  <a:cubicBezTo>
                    <a:pt x="591439" y="101346"/>
                    <a:pt x="749935" y="273685"/>
                    <a:pt x="951738" y="255016"/>
                  </a:cubicBezTo>
                  <a:cubicBezTo>
                    <a:pt x="945007" y="392684"/>
                    <a:pt x="1095502" y="0"/>
                    <a:pt x="1517142" y="357124"/>
                  </a:cubicBezTo>
                  <a:cubicBezTo>
                    <a:pt x="1643380" y="366776"/>
                    <a:pt x="1761236" y="463042"/>
                    <a:pt x="1880616" y="516255"/>
                  </a:cubicBezTo>
                  <a:cubicBezTo>
                    <a:pt x="1880743" y="513080"/>
                    <a:pt x="1880489" y="509524"/>
                    <a:pt x="1881759" y="516890"/>
                  </a:cubicBezTo>
                  <a:cubicBezTo>
                    <a:pt x="1900047" y="524891"/>
                    <a:pt x="1918335" y="532130"/>
                    <a:pt x="1936750" y="537718"/>
                  </a:cubicBezTo>
                  <a:cubicBezTo>
                    <a:pt x="1947418" y="535051"/>
                    <a:pt x="1954149" y="512699"/>
                    <a:pt x="1968246" y="527812"/>
                  </a:cubicBezTo>
                  <a:cubicBezTo>
                    <a:pt x="2053971" y="513969"/>
                    <a:pt x="2218182" y="523113"/>
                    <a:pt x="2387346" y="529082"/>
                  </a:cubicBezTo>
                  <a:cubicBezTo>
                    <a:pt x="2376170" y="524764"/>
                    <a:pt x="2412619" y="512191"/>
                    <a:pt x="2471547" y="505714"/>
                  </a:cubicBezTo>
                  <a:cubicBezTo>
                    <a:pt x="2471420" y="505587"/>
                    <a:pt x="2471420" y="505460"/>
                    <a:pt x="2471293" y="505333"/>
                  </a:cubicBezTo>
                  <a:cubicBezTo>
                    <a:pt x="2471547" y="505333"/>
                    <a:pt x="2471674" y="505460"/>
                    <a:pt x="2471928" y="505460"/>
                  </a:cubicBezTo>
                  <a:cubicBezTo>
                    <a:pt x="2471801" y="505714"/>
                    <a:pt x="2471674" y="505714"/>
                    <a:pt x="2471674" y="505714"/>
                  </a:cubicBezTo>
                  <a:cubicBezTo>
                    <a:pt x="2581275" y="493776"/>
                    <a:pt x="2768981" y="503174"/>
                    <a:pt x="2876296" y="627634"/>
                  </a:cubicBezTo>
                  <a:cubicBezTo>
                    <a:pt x="2861310" y="631952"/>
                    <a:pt x="3014472" y="666115"/>
                    <a:pt x="3051810" y="656336"/>
                  </a:cubicBezTo>
                  <a:cubicBezTo>
                    <a:pt x="3076575" y="698627"/>
                    <a:pt x="3186938" y="705993"/>
                    <a:pt x="3257296" y="659130"/>
                  </a:cubicBezTo>
                  <a:cubicBezTo>
                    <a:pt x="3273425" y="703326"/>
                    <a:pt x="3298190" y="665988"/>
                    <a:pt x="3339338" y="725170"/>
                  </a:cubicBezTo>
                  <a:cubicBezTo>
                    <a:pt x="3445256" y="677037"/>
                    <a:pt x="3515614" y="801370"/>
                    <a:pt x="3613277" y="861314"/>
                  </a:cubicBezTo>
                  <a:lnTo>
                    <a:pt x="3613658" y="863727"/>
                  </a:lnTo>
                  <a:cubicBezTo>
                    <a:pt x="3613531" y="862965"/>
                    <a:pt x="3613531" y="862203"/>
                    <a:pt x="3613404" y="861314"/>
                  </a:cubicBezTo>
                  <a:cubicBezTo>
                    <a:pt x="3613404" y="861314"/>
                    <a:pt x="3613404" y="861314"/>
                    <a:pt x="3613277" y="861314"/>
                  </a:cubicBezTo>
                  <a:lnTo>
                    <a:pt x="3612896" y="858266"/>
                  </a:lnTo>
                  <a:cubicBezTo>
                    <a:pt x="3613150" y="859409"/>
                    <a:pt x="3613277" y="860425"/>
                    <a:pt x="3613404" y="861314"/>
                  </a:cubicBezTo>
                  <a:cubicBezTo>
                    <a:pt x="3660775" y="890397"/>
                    <a:pt x="3714623" y="904367"/>
                    <a:pt x="3782060" y="876046"/>
                  </a:cubicBezTo>
                  <a:cubicBezTo>
                    <a:pt x="3780409" y="919480"/>
                    <a:pt x="3806952" y="885317"/>
                    <a:pt x="3843020" y="934974"/>
                  </a:cubicBezTo>
                  <a:cubicBezTo>
                    <a:pt x="3826510" y="910082"/>
                    <a:pt x="3894328" y="994410"/>
                    <a:pt x="3917188" y="1051306"/>
                  </a:cubicBezTo>
                  <a:cubicBezTo>
                    <a:pt x="3913505" y="1008888"/>
                    <a:pt x="4002278" y="1073785"/>
                    <a:pt x="4044696" y="1144524"/>
                  </a:cubicBezTo>
                  <a:cubicBezTo>
                    <a:pt x="4048379" y="1054100"/>
                    <a:pt x="4135501" y="1118489"/>
                    <a:pt x="4226814" y="1163574"/>
                  </a:cubicBezTo>
                  <a:cubicBezTo>
                    <a:pt x="4228592" y="1164463"/>
                    <a:pt x="4230370" y="1165352"/>
                    <a:pt x="4232148" y="1166241"/>
                  </a:cubicBezTo>
                  <a:cubicBezTo>
                    <a:pt x="4276979" y="1187958"/>
                    <a:pt x="4322445" y="1204087"/>
                    <a:pt x="4359148" y="1194308"/>
                  </a:cubicBezTo>
                  <a:cubicBezTo>
                    <a:pt x="4379722" y="1191895"/>
                    <a:pt x="4512818" y="1271778"/>
                    <a:pt x="4578858" y="1227836"/>
                  </a:cubicBezTo>
                  <a:cubicBezTo>
                    <a:pt x="4646295" y="1300988"/>
                    <a:pt x="4631944" y="1272032"/>
                    <a:pt x="4724146" y="1260094"/>
                  </a:cubicBezTo>
                  <a:cubicBezTo>
                    <a:pt x="4723765" y="1243965"/>
                    <a:pt x="4732020" y="1253617"/>
                    <a:pt x="4740656" y="1272286"/>
                  </a:cubicBezTo>
                  <a:cubicBezTo>
                    <a:pt x="4798441" y="1312164"/>
                    <a:pt x="4826508" y="1285113"/>
                    <a:pt x="4890262" y="1268730"/>
                  </a:cubicBezTo>
                  <a:cubicBezTo>
                    <a:pt x="4922774" y="1248918"/>
                    <a:pt x="4989576" y="1270508"/>
                    <a:pt x="5000244" y="1302004"/>
                  </a:cubicBezTo>
                  <a:cubicBezTo>
                    <a:pt x="5046726" y="1303147"/>
                    <a:pt x="5038979" y="1272921"/>
                    <a:pt x="5084826" y="1323086"/>
                  </a:cubicBezTo>
                  <a:cubicBezTo>
                    <a:pt x="5093716" y="1312418"/>
                    <a:pt x="5119116" y="1316736"/>
                    <a:pt x="5146802" y="1326642"/>
                  </a:cubicBezTo>
                  <a:cubicBezTo>
                    <a:pt x="5147310" y="1326769"/>
                    <a:pt x="5147691" y="1326896"/>
                    <a:pt x="5148199" y="1327150"/>
                  </a:cubicBezTo>
                  <a:cubicBezTo>
                    <a:pt x="5164836" y="1333246"/>
                    <a:pt x="5182235" y="1341247"/>
                    <a:pt x="5197475" y="1349375"/>
                  </a:cubicBezTo>
                  <a:cubicBezTo>
                    <a:pt x="5198364" y="1348740"/>
                    <a:pt x="5199761" y="1349248"/>
                    <a:pt x="5201920" y="1351788"/>
                  </a:cubicBezTo>
                  <a:cubicBezTo>
                    <a:pt x="5200523" y="1351026"/>
                    <a:pt x="5198999" y="1350137"/>
                    <a:pt x="5197475" y="1349375"/>
                  </a:cubicBezTo>
                  <a:cubicBezTo>
                    <a:pt x="5192649" y="1353439"/>
                    <a:pt x="5214874" y="1405382"/>
                    <a:pt x="5307838" y="1407668"/>
                  </a:cubicBezTo>
                  <a:cubicBezTo>
                    <a:pt x="5338064" y="1425956"/>
                    <a:pt x="5464810" y="1502283"/>
                    <a:pt x="5506974" y="1594612"/>
                  </a:cubicBezTo>
                  <a:cubicBezTo>
                    <a:pt x="5541010" y="1581658"/>
                    <a:pt x="5529707" y="1620393"/>
                    <a:pt x="5571236" y="1608836"/>
                  </a:cubicBezTo>
                  <a:cubicBezTo>
                    <a:pt x="5554599" y="1641729"/>
                    <a:pt x="5599811" y="1597660"/>
                    <a:pt x="5587492" y="1652524"/>
                  </a:cubicBezTo>
                  <a:cubicBezTo>
                    <a:pt x="5590413" y="1654429"/>
                    <a:pt x="5593207" y="1656207"/>
                    <a:pt x="5596001" y="1657985"/>
                  </a:cubicBezTo>
                  <a:lnTo>
                    <a:pt x="5596255" y="1658112"/>
                  </a:lnTo>
                  <a:cubicBezTo>
                    <a:pt x="6176010" y="2027555"/>
                    <a:pt x="5979922" y="1133221"/>
                    <a:pt x="6009894" y="6462268"/>
                  </a:cubicBezTo>
                  <a:close/>
                  <a:moveTo>
                    <a:pt x="3613658" y="868807"/>
                  </a:moveTo>
                  <a:cubicBezTo>
                    <a:pt x="3613531" y="869188"/>
                    <a:pt x="3613150" y="869950"/>
                    <a:pt x="3612769" y="871347"/>
                  </a:cubicBezTo>
                  <a:cubicBezTo>
                    <a:pt x="3613150" y="870712"/>
                    <a:pt x="3613531" y="869950"/>
                    <a:pt x="3613658" y="868807"/>
                  </a:cubicBezTo>
                  <a:close/>
                  <a:moveTo>
                    <a:pt x="3684270" y="889762"/>
                  </a:moveTo>
                  <a:cubicBezTo>
                    <a:pt x="3683254" y="889000"/>
                    <a:pt x="3685159" y="890778"/>
                    <a:pt x="3685794" y="891794"/>
                  </a:cubicBezTo>
                  <a:cubicBezTo>
                    <a:pt x="3688588" y="891921"/>
                    <a:pt x="3692017" y="891921"/>
                    <a:pt x="3684270" y="889762"/>
                  </a:cubicBezTo>
                  <a:close/>
                  <a:moveTo>
                    <a:pt x="2471166" y="504698"/>
                  </a:moveTo>
                  <a:cubicBezTo>
                    <a:pt x="2463419" y="503555"/>
                    <a:pt x="2468880" y="504825"/>
                    <a:pt x="2471293" y="505333"/>
                  </a:cubicBezTo>
                  <a:cubicBezTo>
                    <a:pt x="2471166" y="504825"/>
                    <a:pt x="2471166" y="504317"/>
                    <a:pt x="2471166" y="504698"/>
                  </a:cubicBezTo>
                  <a:close/>
                </a:path>
              </a:pathLst>
            </a:custGeom>
            <a:blipFill>
              <a:blip r:embed="rId2"/>
              <a:stretch>
                <a:fillRect l="-55041" r="-11939"/>
              </a:stretch>
            </a:blipFill>
          </p:spPr>
        </p:sp>
      </p:grpSp>
      <p:sp>
        <p:nvSpPr>
          <p:cNvPr id="4" name="TextBox 4"/>
          <p:cNvSpPr txBox="1"/>
          <p:nvPr/>
        </p:nvSpPr>
        <p:spPr>
          <a:xfrm>
            <a:off x="738107" y="552450"/>
            <a:ext cx="3728143" cy="952500"/>
          </a:xfrm>
          <a:prstGeom prst="rect">
            <a:avLst/>
          </a:prstGeom>
        </p:spPr>
        <p:txBody>
          <a:bodyPr lIns="0" tIns="0" rIns="0" bIns="0" rtlCol="0" anchor="t">
            <a:spAutoFit/>
          </a:bodyPr>
          <a:lstStyle/>
          <a:p>
            <a:pPr>
              <a:lnSpc>
                <a:spcPts val="6900"/>
              </a:lnSpc>
            </a:pPr>
            <a:r>
              <a:rPr lang="en-US" sz="6000">
                <a:solidFill>
                  <a:srgbClr val="2D1F1A"/>
                </a:solidFill>
                <a:latin typeface="Hatton"/>
              </a:rPr>
              <a:t>USERS:</a:t>
            </a:r>
          </a:p>
        </p:txBody>
      </p:sp>
      <p:grpSp>
        <p:nvGrpSpPr>
          <p:cNvPr id="5" name="Group 5"/>
          <p:cNvGrpSpPr/>
          <p:nvPr/>
        </p:nvGrpSpPr>
        <p:grpSpPr>
          <a:xfrm>
            <a:off x="1145782" y="2231004"/>
            <a:ext cx="5013133" cy="6393418"/>
            <a:chOff x="0" y="0"/>
            <a:chExt cx="1320331" cy="1683863"/>
          </a:xfrm>
        </p:grpSpPr>
        <p:sp>
          <p:nvSpPr>
            <p:cNvPr id="6" name="Freeform 6"/>
            <p:cNvSpPr/>
            <p:nvPr/>
          </p:nvSpPr>
          <p:spPr>
            <a:xfrm>
              <a:off x="0" y="0"/>
              <a:ext cx="1320331" cy="1683863"/>
            </a:xfrm>
            <a:custGeom>
              <a:avLst/>
              <a:gdLst/>
              <a:ahLst/>
              <a:cxnLst/>
              <a:rect l="l" t="t" r="r" b="b"/>
              <a:pathLst>
                <a:path w="1320331" h="1683863">
                  <a:moveTo>
                    <a:pt x="106559" y="0"/>
                  </a:moveTo>
                  <a:lnTo>
                    <a:pt x="1213773" y="0"/>
                  </a:lnTo>
                  <a:cubicBezTo>
                    <a:pt x="1242034" y="0"/>
                    <a:pt x="1269138" y="11227"/>
                    <a:pt x="1289121" y="31210"/>
                  </a:cubicBezTo>
                  <a:cubicBezTo>
                    <a:pt x="1309105" y="51194"/>
                    <a:pt x="1320331" y="78298"/>
                    <a:pt x="1320331" y="106559"/>
                  </a:cubicBezTo>
                  <a:lnTo>
                    <a:pt x="1320331" y="1577304"/>
                  </a:lnTo>
                  <a:cubicBezTo>
                    <a:pt x="1320331" y="1636155"/>
                    <a:pt x="1272623" y="1683863"/>
                    <a:pt x="1213773" y="1683863"/>
                  </a:cubicBezTo>
                  <a:lnTo>
                    <a:pt x="106559" y="1683863"/>
                  </a:lnTo>
                  <a:cubicBezTo>
                    <a:pt x="78298" y="1683863"/>
                    <a:pt x="51194" y="1672636"/>
                    <a:pt x="31210" y="1652653"/>
                  </a:cubicBezTo>
                  <a:cubicBezTo>
                    <a:pt x="11227" y="1632669"/>
                    <a:pt x="0" y="1605566"/>
                    <a:pt x="0" y="1577304"/>
                  </a:cubicBezTo>
                  <a:lnTo>
                    <a:pt x="0" y="106559"/>
                  </a:lnTo>
                  <a:cubicBezTo>
                    <a:pt x="0" y="78298"/>
                    <a:pt x="11227" y="51194"/>
                    <a:pt x="31210" y="31210"/>
                  </a:cubicBezTo>
                  <a:cubicBezTo>
                    <a:pt x="51194" y="11227"/>
                    <a:pt x="78298" y="0"/>
                    <a:pt x="106559" y="0"/>
                  </a:cubicBezTo>
                  <a:close/>
                </a:path>
              </a:pathLst>
            </a:custGeom>
            <a:solidFill>
              <a:srgbClr val="E7EB8A"/>
            </a:solidFill>
            <a:ln w="28575" cap="rnd">
              <a:solidFill>
                <a:srgbClr val="262829"/>
              </a:solidFill>
              <a:prstDash val="solid"/>
              <a:round/>
            </a:ln>
          </p:spPr>
        </p:sp>
        <p:sp>
          <p:nvSpPr>
            <p:cNvPr id="7" name="TextBox 7"/>
            <p:cNvSpPr txBox="1"/>
            <p:nvPr/>
          </p:nvSpPr>
          <p:spPr>
            <a:xfrm>
              <a:off x="0" y="-47625"/>
              <a:ext cx="1320331" cy="173148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02919" y="1943100"/>
            <a:ext cx="5098858" cy="994004"/>
            <a:chOff x="0" y="0"/>
            <a:chExt cx="1342909" cy="261795"/>
          </a:xfrm>
        </p:grpSpPr>
        <p:sp>
          <p:nvSpPr>
            <p:cNvPr id="9" name="Freeform 9"/>
            <p:cNvSpPr/>
            <p:nvPr/>
          </p:nvSpPr>
          <p:spPr>
            <a:xfrm>
              <a:off x="0" y="0"/>
              <a:ext cx="1342909" cy="261795"/>
            </a:xfrm>
            <a:custGeom>
              <a:avLst/>
              <a:gdLst/>
              <a:ahLst/>
              <a:cxnLst/>
              <a:rect l="l" t="t" r="r" b="b"/>
              <a:pathLst>
                <a:path w="1342909" h="261795">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CEC6A8"/>
            </a:solidFill>
            <a:ln w="28575" cap="rnd">
              <a:solidFill>
                <a:srgbClr val="262829"/>
              </a:solidFill>
              <a:prstDash val="solid"/>
              <a:round/>
            </a:ln>
          </p:spPr>
        </p:sp>
        <p:sp>
          <p:nvSpPr>
            <p:cNvPr id="10" name="TextBox 10"/>
            <p:cNvSpPr txBox="1"/>
            <p:nvPr/>
          </p:nvSpPr>
          <p:spPr>
            <a:xfrm>
              <a:off x="0" y="-47625"/>
              <a:ext cx="1342909" cy="30942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654215" y="2231004"/>
            <a:ext cx="5098858" cy="6393418"/>
            <a:chOff x="0" y="0"/>
            <a:chExt cx="1342909" cy="1683863"/>
          </a:xfrm>
        </p:grpSpPr>
        <p:sp>
          <p:nvSpPr>
            <p:cNvPr id="12" name="Freeform 12"/>
            <p:cNvSpPr/>
            <p:nvPr/>
          </p:nvSpPr>
          <p:spPr>
            <a:xfrm>
              <a:off x="0" y="0"/>
              <a:ext cx="1342909" cy="1683863"/>
            </a:xfrm>
            <a:custGeom>
              <a:avLst/>
              <a:gdLst/>
              <a:ahLst/>
              <a:cxnLst/>
              <a:rect l="l" t="t" r="r" b="b"/>
              <a:pathLst>
                <a:path w="1342909" h="1683863">
                  <a:moveTo>
                    <a:pt x="104767" y="0"/>
                  </a:moveTo>
                  <a:lnTo>
                    <a:pt x="1238142" y="0"/>
                  </a:lnTo>
                  <a:cubicBezTo>
                    <a:pt x="1296003" y="0"/>
                    <a:pt x="1342909" y="46906"/>
                    <a:pt x="1342909" y="104767"/>
                  </a:cubicBezTo>
                  <a:lnTo>
                    <a:pt x="1342909" y="1579096"/>
                  </a:lnTo>
                  <a:cubicBezTo>
                    <a:pt x="1342909" y="1636957"/>
                    <a:pt x="1296003" y="1683863"/>
                    <a:pt x="1238142" y="1683863"/>
                  </a:cubicBezTo>
                  <a:lnTo>
                    <a:pt x="104767" y="1683863"/>
                  </a:lnTo>
                  <a:cubicBezTo>
                    <a:pt x="46906" y="1683863"/>
                    <a:pt x="0" y="1636957"/>
                    <a:pt x="0" y="1579096"/>
                  </a:cubicBezTo>
                  <a:lnTo>
                    <a:pt x="0" y="104767"/>
                  </a:lnTo>
                  <a:cubicBezTo>
                    <a:pt x="0" y="46906"/>
                    <a:pt x="46906" y="0"/>
                    <a:pt x="104767" y="0"/>
                  </a:cubicBezTo>
                  <a:close/>
                </a:path>
              </a:pathLst>
            </a:custGeom>
            <a:solidFill>
              <a:srgbClr val="E7EB8A"/>
            </a:solidFill>
            <a:ln w="28575" cap="rnd">
              <a:solidFill>
                <a:srgbClr val="262829"/>
              </a:solidFill>
              <a:prstDash val="solid"/>
              <a:round/>
            </a:ln>
          </p:spPr>
        </p:sp>
        <p:sp>
          <p:nvSpPr>
            <p:cNvPr id="13" name="TextBox 13"/>
            <p:cNvSpPr txBox="1"/>
            <p:nvPr/>
          </p:nvSpPr>
          <p:spPr>
            <a:xfrm>
              <a:off x="0" y="-47625"/>
              <a:ext cx="1342909" cy="17314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54215" y="1943100"/>
            <a:ext cx="5098858" cy="994004"/>
            <a:chOff x="0" y="0"/>
            <a:chExt cx="1342909" cy="261795"/>
          </a:xfrm>
        </p:grpSpPr>
        <p:sp>
          <p:nvSpPr>
            <p:cNvPr id="15" name="Freeform 15"/>
            <p:cNvSpPr/>
            <p:nvPr/>
          </p:nvSpPr>
          <p:spPr>
            <a:xfrm>
              <a:off x="0" y="0"/>
              <a:ext cx="1342909" cy="261795"/>
            </a:xfrm>
            <a:custGeom>
              <a:avLst/>
              <a:gdLst/>
              <a:ahLst/>
              <a:cxnLst/>
              <a:rect l="l" t="t" r="r" b="b"/>
              <a:pathLst>
                <a:path w="1342909" h="261795">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CEC6A8"/>
            </a:solidFill>
            <a:ln w="28575" cap="rnd">
              <a:solidFill>
                <a:srgbClr val="262829"/>
              </a:solidFill>
              <a:prstDash val="solid"/>
              <a:round/>
            </a:ln>
          </p:spPr>
        </p:sp>
        <p:sp>
          <p:nvSpPr>
            <p:cNvPr id="16" name="TextBox 16"/>
            <p:cNvSpPr txBox="1"/>
            <p:nvPr/>
          </p:nvSpPr>
          <p:spPr>
            <a:xfrm>
              <a:off x="0" y="-47625"/>
              <a:ext cx="1342909" cy="30942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160442" y="2135754"/>
            <a:ext cx="5098858" cy="6488668"/>
            <a:chOff x="0" y="0"/>
            <a:chExt cx="1342909" cy="1708949"/>
          </a:xfrm>
        </p:grpSpPr>
        <p:sp>
          <p:nvSpPr>
            <p:cNvPr id="18" name="Freeform 18"/>
            <p:cNvSpPr/>
            <p:nvPr/>
          </p:nvSpPr>
          <p:spPr>
            <a:xfrm>
              <a:off x="0" y="0"/>
              <a:ext cx="1342909" cy="1708950"/>
            </a:xfrm>
            <a:custGeom>
              <a:avLst/>
              <a:gdLst/>
              <a:ahLst/>
              <a:cxnLst/>
              <a:rect l="l" t="t" r="r" b="b"/>
              <a:pathLst>
                <a:path w="1342909" h="1708950">
                  <a:moveTo>
                    <a:pt x="104767" y="0"/>
                  </a:moveTo>
                  <a:lnTo>
                    <a:pt x="1238142" y="0"/>
                  </a:lnTo>
                  <a:cubicBezTo>
                    <a:pt x="1296003" y="0"/>
                    <a:pt x="1342909" y="46906"/>
                    <a:pt x="1342909" y="104767"/>
                  </a:cubicBezTo>
                  <a:lnTo>
                    <a:pt x="1342909" y="1604183"/>
                  </a:lnTo>
                  <a:cubicBezTo>
                    <a:pt x="1342909" y="1662044"/>
                    <a:pt x="1296003" y="1708950"/>
                    <a:pt x="1238142" y="1708950"/>
                  </a:cubicBezTo>
                  <a:lnTo>
                    <a:pt x="104767" y="1708950"/>
                  </a:lnTo>
                  <a:cubicBezTo>
                    <a:pt x="46906" y="1708950"/>
                    <a:pt x="0" y="1662044"/>
                    <a:pt x="0" y="1604183"/>
                  </a:cubicBezTo>
                  <a:lnTo>
                    <a:pt x="0" y="104767"/>
                  </a:lnTo>
                  <a:cubicBezTo>
                    <a:pt x="0" y="46906"/>
                    <a:pt x="46906" y="0"/>
                    <a:pt x="104767" y="0"/>
                  </a:cubicBezTo>
                  <a:close/>
                </a:path>
              </a:pathLst>
            </a:custGeom>
            <a:solidFill>
              <a:srgbClr val="E7EB8A"/>
            </a:solidFill>
            <a:ln w="28575" cap="rnd">
              <a:solidFill>
                <a:srgbClr val="262829"/>
              </a:solidFill>
              <a:prstDash val="solid"/>
              <a:round/>
            </a:ln>
          </p:spPr>
        </p:sp>
        <p:sp>
          <p:nvSpPr>
            <p:cNvPr id="19" name="TextBox 19"/>
            <p:cNvSpPr txBox="1"/>
            <p:nvPr/>
          </p:nvSpPr>
          <p:spPr>
            <a:xfrm>
              <a:off x="0" y="-47625"/>
              <a:ext cx="1342909" cy="175657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60442" y="1943100"/>
            <a:ext cx="5098858" cy="994004"/>
            <a:chOff x="0" y="0"/>
            <a:chExt cx="1342909" cy="261795"/>
          </a:xfrm>
        </p:grpSpPr>
        <p:sp>
          <p:nvSpPr>
            <p:cNvPr id="21" name="Freeform 21"/>
            <p:cNvSpPr/>
            <p:nvPr/>
          </p:nvSpPr>
          <p:spPr>
            <a:xfrm>
              <a:off x="0" y="0"/>
              <a:ext cx="1342909" cy="261795"/>
            </a:xfrm>
            <a:custGeom>
              <a:avLst/>
              <a:gdLst/>
              <a:ahLst/>
              <a:cxnLst/>
              <a:rect l="l" t="t" r="r" b="b"/>
              <a:pathLst>
                <a:path w="1342909" h="261795">
                  <a:moveTo>
                    <a:pt x="130898" y="0"/>
                  </a:moveTo>
                  <a:lnTo>
                    <a:pt x="1212012" y="0"/>
                  </a:lnTo>
                  <a:cubicBezTo>
                    <a:pt x="1284304" y="0"/>
                    <a:pt x="1342909" y="58605"/>
                    <a:pt x="1342909" y="130898"/>
                  </a:cubicBezTo>
                  <a:lnTo>
                    <a:pt x="1342909" y="130898"/>
                  </a:lnTo>
                  <a:cubicBezTo>
                    <a:pt x="1342909" y="165614"/>
                    <a:pt x="1329118" y="198908"/>
                    <a:pt x="1304570" y="223456"/>
                  </a:cubicBezTo>
                  <a:cubicBezTo>
                    <a:pt x="1280022" y="248004"/>
                    <a:pt x="1246728" y="261795"/>
                    <a:pt x="1212012" y="261795"/>
                  </a:cubicBezTo>
                  <a:lnTo>
                    <a:pt x="130898" y="261795"/>
                  </a:lnTo>
                  <a:cubicBezTo>
                    <a:pt x="58605" y="261795"/>
                    <a:pt x="0" y="203190"/>
                    <a:pt x="0" y="130898"/>
                  </a:cubicBezTo>
                  <a:lnTo>
                    <a:pt x="0" y="130898"/>
                  </a:lnTo>
                  <a:cubicBezTo>
                    <a:pt x="0" y="58605"/>
                    <a:pt x="58605" y="0"/>
                    <a:pt x="130898" y="0"/>
                  </a:cubicBezTo>
                  <a:close/>
                </a:path>
              </a:pathLst>
            </a:custGeom>
            <a:solidFill>
              <a:srgbClr val="CEC6A8"/>
            </a:solidFill>
            <a:ln w="28575" cap="rnd">
              <a:solidFill>
                <a:srgbClr val="262829"/>
              </a:solidFill>
              <a:prstDash val="solid"/>
              <a:round/>
            </a:ln>
          </p:spPr>
        </p:sp>
        <p:sp>
          <p:nvSpPr>
            <p:cNvPr id="22" name="TextBox 22"/>
            <p:cNvSpPr txBox="1"/>
            <p:nvPr/>
          </p:nvSpPr>
          <p:spPr>
            <a:xfrm>
              <a:off x="0" y="-47625"/>
              <a:ext cx="1342909" cy="30942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899835" y="2184404"/>
            <a:ext cx="3590753" cy="463772"/>
          </a:xfrm>
          <a:prstGeom prst="rect">
            <a:avLst/>
          </a:prstGeom>
        </p:spPr>
        <p:txBody>
          <a:bodyPr lIns="0" tIns="0" rIns="0" bIns="0" rtlCol="0" anchor="t">
            <a:spAutoFit/>
          </a:bodyPr>
          <a:lstStyle/>
          <a:p>
            <a:pPr algn="ctr">
              <a:lnSpc>
                <a:spcPts val="3837"/>
              </a:lnSpc>
            </a:pPr>
            <a:r>
              <a:rPr lang="en-US" sz="2741" spc="-54">
                <a:solidFill>
                  <a:srgbClr val="2D1F1A"/>
                </a:solidFill>
                <a:latin typeface="Noto Sans Bold"/>
              </a:rPr>
              <a:t>MAINSTREAM USERS:</a:t>
            </a:r>
          </a:p>
        </p:txBody>
      </p:sp>
      <p:sp>
        <p:nvSpPr>
          <p:cNvPr id="24" name="TextBox 24"/>
          <p:cNvSpPr txBox="1"/>
          <p:nvPr/>
        </p:nvSpPr>
        <p:spPr>
          <a:xfrm>
            <a:off x="6930776" y="2184404"/>
            <a:ext cx="4517549" cy="463772"/>
          </a:xfrm>
          <a:prstGeom prst="rect">
            <a:avLst/>
          </a:prstGeom>
        </p:spPr>
        <p:txBody>
          <a:bodyPr lIns="0" tIns="0" rIns="0" bIns="0" rtlCol="0" anchor="t">
            <a:spAutoFit/>
          </a:bodyPr>
          <a:lstStyle/>
          <a:p>
            <a:pPr algn="ctr">
              <a:lnSpc>
                <a:spcPts val="3837"/>
              </a:lnSpc>
            </a:pPr>
            <a:r>
              <a:rPr lang="en-US" sz="2741" spc="-54">
                <a:solidFill>
                  <a:srgbClr val="2D1F1A"/>
                </a:solidFill>
                <a:latin typeface="Noto Sans Bold"/>
              </a:rPr>
              <a:t>EXTREME USERS:</a:t>
            </a:r>
          </a:p>
        </p:txBody>
      </p:sp>
      <p:sp>
        <p:nvSpPr>
          <p:cNvPr id="25" name="TextBox 25"/>
          <p:cNvSpPr txBox="1"/>
          <p:nvPr/>
        </p:nvSpPr>
        <p:spPr>
          <a:xfrm>
            <a:off x="12462686" y="2184404"/>
            <a:ext cx="4498783" cy="463772"/>
          </a:xfrm>
          <a:prstGeom prst="rect">
            <a:avLst/>
          </a:prstGeom>
        </p:spPr>
        <p:txBody>
          <a:bodyPr lIns="0" tIns="0" rIns="0" bIns="0" rtlCol="0" anchor="t">
            <a:spAutoFit/>
          </a:bodyPr>
          <a:lstStyle/>
          <a:p>
            <a:pPr algn="ctr">
              <a:lnSpc>
                <a:spcPts val="3837"/>
              </a:lnSpc>
            </a:pPr>
            <a:r>
              <a:rPr lang="en-US" sz="2741" spc="-54">
                <a:solidFill>
                  <a:srgbClr val="2D1F1A"/>
                </a:solidFill>
                <a:latin typeface="Noto Sans Bold"/>
              </a:rPr>
              <a:t>LEAD USERS:</a:t>
            </a:r>
          </a:p>
        </p:txBody>
      </p:sp>
      <p:sp>
        <p:nvSpPr>
          <p:cNvPr id="26" name="TextBox 26"/>
          <p:cNvSpPr txBox="1"/>
          <p:nvPr/>
        </p:nvSpPr>
        <p:spPr>
          <a:xfrm>
            <a:off x="1361529" y="4286736"/>
            <a:ext cx="4425911" cy="2870949"/>
          </a:xfrm>
          <a:prstGeom prst="rect">
            <a:avLst/>
          </a:prstGeom>
        </p:spPr>
        <p:txBody>
          <a:bodyPr lIns="0" tIns="0" rIns="0" bIns="0" rtlCol="0" anchor="t">
            <a:spAutoFit/>
          </a:bodyPr>
          <a:lstStyle/>
          <a:p>
            <a:pPr algn="ctr">
              <a:lnSpc>
                <a:spcPts val="3640"/>
              </a:lnSpc>
            </a:pPr>
            <a:r>
              <a:rPr lang="en-US" sz="2600">
                <a:solidFill>
                  <a:srgbClr val="2D1F1A"/>
                </a:solidFill>
                <a:latin typeface="Noto Sans Bold"/>
              </a:rPr>
              <a:t>1.Farmers:</a:t>
            </a:r>
          </a:p>
          <a:p>
            <a:pPr algn="just">
              <a:lnSpc>
                <a:spcPts val="3220"/>
              </a:lnSpc>
            </a:pPr>
            <a:r>
              <a:rPr lang="en-US" sz="2300">
                <a:solidFill>
                  <a:srgbClr val="2D1F1A"/>
                </a:solidFill>
                <a:latin typeface="Noto Sans"/>
              </a:rPr>
              <a:t>Traditional farmers seeking guidance on optimal crop selection based on climate, soil, and temperature conditions.</a:t>
            </a:r>
          </a:p>
          <a:p>
            <a:pPr algn="just">
              <a:lnSpc>
                <a:spcPts val="3277"/>
              </a:lnSpc>
            </a:pPr>
            <a:endParaRPr lang="en-US" sz="2300">
              <a:solidFill>
                <a:srgbClr val="2D1F1A"/>
              </a:solidFill>
              <a:latin typeface="Noto Sans"/>
            </a:endParaRPr>
          </a:p>
          <a:p>
            <a:pPr algn="just">
              <a:lnSpc>
                <a:spcPts val="3277"/>
              </a:lnSpc>
            </a:pPr>
            <a:endParaRPr lang="en-US" sz="2300">
              <a:solidFill>
                <a:srgbClr val="2D1F1A"/>
              </a:solidFill>
              <a:latin typeface="Noto Sans"/>
            </a:endParaRPr>
          </a:p>
        </p:txBody>
      </p:sp>
      <p:sp>
        <p:nvSpPr>
          <p:cNvPr id="27" name="TextBox 27"/>
          <p:cNvSpPr txBox="1"/>
          <p:nvPr/>
        </p:nvSpPr>
        <p:spPr>
          <a:xfrm>
            <a:off x="6844870" y="4315311"/>
            <a:ext cx="4689361" cy="2022856"/>
          </a:xfrm>
          <a:prstGeom prst="rect">
            <a:avLst/>
          </a:prstGeom>
        </p:spPr>
        <p:txBody>
          <a:bodyPr lIns="0" tIns="0" rIns="0" bIns="0" rtlCol="0" anchor="t">
            <a:spAutoFit/>
          </a:bodyPr>
          <a:lstStyle/>
          <a:p>
            <a:pPr algn="ctr">
              <a:lnSpc>
                <a:spcPts val="3354"/>
              </a:lnSpc>
            </a:pPr>
            <a:r>
              <a:rPr lang="en-US" sz="2600">
                <a:solidFill>
                  <a:srgbClr val="2D1F1A"/>
                </a:solidFill>
                <a:latin typeface="Noto Sans Bold"/>
              </a:rPr>
              <a:t>1.Organic or Sustainable Agriculture Enthusiasts:</a:t>
            </a:r>
          </a:p>
          <a:p>
            <a:pPr algn="just">
              <a:lnSpc>
                <a:spcPts val="3220"/>
              </a:lnSpc>
            </a:pPr>
            <a:r>
              <a:rPr lang="en-US" sz="2300">
                <a:solidFill>
                  <a:srgbClr val="2D1F1A"/>
                </a:solidFill>
                <a:latin typeface="Noto Sans"/>
              </a:rPr>
              <a:t>Those seeking crops that align with environmentally friendly and sustainable agriculture.</a:t>
            </a:r>
          </a:p>
        </p:txBody>
      </p:sp>
      <p:sp>
        <p:nvSpPr>
          <p:cNvPr id="28" name="TextBox 28"/>
          <p:cNvSpPr txBox="1"/>
          <p:nvPr/>
        </p:nvSpPr>
        <p:spPr>
          <a:xfrm>
            <a:off x="12335289" y="4082266"/>
            <a:ext cx="4753577" cy="4542155"/>
          </a:xfrm>
          <a:prstGeom prst="rect">
            <a:avLst/>
          </a:prstGeom>
        </p:spPr>
        <p:txBody>
          <a:bodyPr lIns="0" tIns="0" rIns="0" bIns="0" rtlCol="0" anchor="t">
            <a:spAutoFit/>
          </a:bodyPr>
          <a:lstStyle/>
          <a:p>
            <a:pPr algn="ctr">
              <a:lnSpc>
                <a:spcPts val="3639"/>
              </a:lnSpc>
            </a:pPr>
            <a:r>
              <a:rPr lang="en-US" sz="2599">
                <a:solidFill>
                  <a:srgbClr val="2D1F1A"/>
                </a:solidFill>
                <a:latin typeface="Noto Sans Bold"/>
              </a:rPr>
              <a:t>1.Crop Consultants:</a:t>
            </a:r>
          </a:p>
          <a:p>
            <a:pPr algn="just">
              <a:lnSpc>
                <a:spcPts val="2800"/>
              </a:lnSpc>
            </a:pPr>
            <a:r>
              <a:rPr lang="en-US" sz="2000">
                <a:solidFill>
                  <a:srgbClr val="2D1F1A"/>
                </a:solidFill>
                <a:latin typeface="Noto Sans"/>
              </a:rPr>
              <a:t>They adopt new technologies and methodologies to offer best advice to farmers.</a:t>
            </a:r>
          </a:p>
          <a:p>
            <a:pPr algn="ctr">
              <a:lnSpc>
                <a:spcPts val="3639"/>
              </a:lnSpc>
            </a:pPr>
            <a:r>
              <a:rPr lang="en-US" sz="2599">
                <a:solidFill>
                  <a:srgbClr val="2D1F1A"/>
                </a:solidFill>
                <a:latin typeface="Noto Sans Bold"/>
              </a:rPr>
              <a:t>2. AgTech Companies:</a:t>
            </a:r>
          </a:p>
          <a:p>
            <a:pPr algn="just">
              <a:lnSpc>
                <a:spcPts val="2800"/>
              </a:lnSpc>
            </a:pPr>
            <a:r>
              <a:rPr lang="en-US" sz="2000">
                <a:solidFill>
                  <a:srgbClr val="2D1F1A"/>
                </a:solidFill>
                <a:latin typeface="Noto Sans"/>
              </a:rPr>
              <a:t>Companies develop and provide innovative solutions.</a:t>
            </a:r>
          </a:p>
          <a:p>
            <a:pPr algn="ctr">
              <a:lnSpc>
                <a:spcPts val="3639"/>
              </a:lnSpc>
            </a:pPr>
            <a:r>
              <a:rPr lang="en-US" sz="2599">
                <a:solidFill>
                  <a:srgbClr val="2D1F1A"/>
                </a:solidFill>
                <a:latin typeface="Noto Sans Bold"/>
              </a:rPr>
              <a:t>3. Researchers:</a:t>
            </a:r>
          </a:p>
          <a:p>
            <a:pPr algn="just">
              <a:lnSpc>
                <a:spcPts val="2800"/>
              </a:lnSpc>
            </a:pPr>
            <a:r>
              <a:rPr lang="en-US" sz="2000">
                <a:solidFill>
                  <a:srgbClr val="2D1F1A"/>
                </a:solidFill>
                <a:latin typeface="Noto Sans"/>
              </a:rPr>
              <a:t>They are often involved in the development and evaluation of innovative tools and approaches.</a:t>
            </a:r>
          </a:p>
          <a:p>
            <a:pPr algn="just">
              <a:lnSpc>
                <a:spcPts val="2800"/>
              </a:lnSpc>
            </a:pPr>
            <a:r>
              <a:rPr lang="en-US" sz="2000">
                <a:solidFill>
                  <a:srgbClr val="2D1F1A"/>
                </a:solidFill>
                <a:latin typeface="Lato"/>
              </a:rPr>
              <a:t> </a:t>
            </a:r>
          </a:p>
        </p:txBody>
      </p:sp>
      <p:sp>
        <p:nvSpPr>
          <p:cNvPr id="29" name="TextBox 29"/>
          <p:cNvSpPr txBox="1"/>
          <p:nvPr/>
        </p:nvSpPr>
        <p:spPr>
          <a:xfrm>
            <a:off x="1428204" y="3044676"/>
            <a:ext cx="4534014" cy="656590"/>
          </a:xfrm>
          <a:prstGeom prst="rect">
            <a:avLst/>
          </a:prstGeom>
        </p:spPr>
        <p:txBody>
          <a:bodyPr lIns="0" tIns="0" rIns="0" bIns="0" rtlCol="0" anchor="t">
            <a:spAutoFit/>
          </a:bodyPr>
          <a:lstStyle/>
          <a:p>
            <a:pPr algn="ctr">
              <a:lnSpc>
                <a:spcPts val="2659"/>
              </a:lnSpc>
              <a:spcBef>
                <a:spcPct val="0"/>
              </a:spcBef>
            </a:pPr>
            <a:r>
              <a:rPr lang="en-US" sz="1899">
                <a:solidFill>
                  <a:srgbClr val="2D1F1A"/>
                </a:solidFill>
                <a:latin typeface="Noto Sans Bold"/>
              </a:rPr>
              <a:t>(typical users who represent the broader target audience)</a:t>
            </a:r>
          </a:p>
        </p:txBody>
      </p:sp>
      <p:sp>
        <p:nvSpPr>
          <p:cNvPr id="30" name="TextBox 30"/>
          <p:cNvSpPr txBox="1"/>
          <p:nvPr/>
        </p:nvSpPr>
        <p:spPr>
          <a:xfrm>
            <a:off x="6936637" y="3020546"/>
            <a:ext cx="4534014" cy="1323340"/>
          </a:xfrm>
          <a:prstGeom prst="rect">
            <a:avLst/>
          </a:prstGeom>
        </p:spPr>
        <p:txBody>
          <a:bodyPr lIns="0" tIns="0" rIns="0" bIns="0" rtlCol="0" anchor="t">
            <a:spAutoFit/>
          </a:bodyPr>
          <a:lstStyle/>
          <a:p>
            <a:pPr algn="ctr">
              <a:lnSpc>
                <a:spcPts val="2659"/>
              </a:lnSpc>
            </a:pPr>
            <a:r>
              <a:rPr lang="en-US" sz="1899">
                <a:solidFill>
                  <a:srgbClr val="2D1F1A"/>
                </a:solidFill>
                <a:latin typeface="Noto Sans Bold"/>
              </a:rPr>
              <a:t>(represent the outliers or those with unique and extreme needs compared to the average user)</a:t>
            </a:r>
          </a:p>
          <a:p>
            <a:pPr algn="ctr">
              <a:lnSpc>
                <a:spcPts val="2659"/>
              </a:lnSpc>
              <a:spcBef>
                <a:spcPct val="0"/>
              </a:spcBef>
            </a:pPr>
            <a:endParaRPr lang="en-US" sz="1899">
              <a:solidFill>
                <a:srgbClr val="2D1F1A"/>
              </a:solidFill>
              <a:latin typeface="Noto Sans Bold"/>
            </a:endParaRPr>
          </a:p>
        </p:txBody>
      </p:sp>
      <p:sp>
        <p:nvSpPr>
          <p:cNvPr id="31" name="TextBox 31"/>
          <p:cNvSpPr txBox="1"/>
          <p:nvPr/>
        </p:nvSpPr>
        <p:spPr>
          <a:xfrm>
            <a:off x="12441962" y="3044676"/>
            <a:ext cx="4534014" cy="989965"/>
          </a:xfrm>
          <a:prstGeom prst="rect">
            <a:avLst/>
          </a:prstGeom>
        </p:spPr>
        <p:txBody>
          <a:bodyPr lIns="0" tIns="0" rIns="0" bIns="0" rtlCol="0" anchor="t">
            <a:spAutoFit/>
          </a:bodyPr>
          <a:lstStyle/>
          <a:p>
            <a:pPr algn="ctr">
              <a:lnSpc>
                <a:spcPts val="2659"/>
              </a:lnSpc>
              <a:spcBef>
                <a:spcPct val="0"/>
              </a:spcBef>
            </a:pPr>
            <a:r>
              <a:rPr lang="en-US" sz="1899">
                <a:solidFill>
                  <a:srgbClr val="2D1F1A"/>
                </a:solidFill>
                <a:latin typeface="Noto Sans Bold"/>
              </a:rPr>
              <a:t>(individuals or entities that are ahead of the mainstream in adopting new practices or technologies)</a:t>
            </a:r>
          </a:p>
        </p:txBody>
      </p:sp>
      <p:grpSp>
        <p:nvGrpSpPr>
          <p:cNvPr id="32" name="Group 32"/>
          <p:cNvGrpSpPr/>
          <p:nvPr/>
        </p:nvGrpSpPr>
        <p:grpSpPr>
          <a:xfrm>
            <a:off x="16298882" y="368473"/>
            <a:ext cx="1576246" cy="1576246"/>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9436" y="494540"/>
            <a:ext cx="17021103" cy="3970203"/>
            <a:chOff x="0" y="0"/>
            <a:chExt cx="4482924" cy="1045650"/>
          </a:xfrm>
        </p:grpSpPr>
        <p:sp>
          <p:nvSpPr>
            <p:cNvPr id="3" name="Freeform 3"/>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4" name="TextBox 4"/>
            <p:cNvSpPr txBox="1"/>
            <p:nvPr/>
          </p:nvSpPr>
          <p:spPr>
            <a:xfrm>
              <a:off x="0" y="-19050"/>
              <a:ext cx="4482924" cy="106470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5" name="Freeform 5"/>
          <p:cNvSpPr/>
          <p:nvPr/>
        </p:nvSpPr>
        <p:spPr>
          <a:xfrm>
            <a:off x="689436" y="515137"/>
            <a:ext cx="16933642" cy="3949605"/>
          </a:xfrm>
          <a:custGeom>
            <a:avLst/>
            <a:gdLst/>
            <a:ahLst/>
            <a:cxnLst/>
            <a:rect l="l" t="t" r="r" b="b"/>
            <a:pathLst>
              <a:path w="16933642" h="3949605">
                <a:moveTo>
                  <a:pt x="0" y="0"/>
                </a:moveTo>
                <a:lnTo>
                  <a:pt x="16933642" y="0"/>
                </a:lnTo>
                <a:lnTo>
                  <a:pt x="16933642" y="3949605"/>
                </a:lnTo>
                <a:lnTo>
                  <a:pt x="0" y="3949605"/>
                </a:lnTo>
                <a:lnTo>
                  <a:pt x="0" y="0"/>
                </a:lnTo>
                <a:close/>
              </a:path>
            </a:pathLst>
          </a:custGeom>
          <a:blipFill>
            <a:blip r:embed="rId2">
              <a:alphaModFix amt="18000"/>
            </a:blip>
            <a:stretch>
              <a:fillRect t="-92914" b="-92914"/>
            </a:stretch>
          </a:blipFill>
        </p:spPr>
      </p:sp>
      <p:grpSp>
        <p:nvGrpSpPr>
          <p:cNvPr id="6" name="Group 6"/>
          <p:cNvGrpSpPr/>
          <p:nvPr/>
        </p:nvGrpSpPr>
        <p:grpSpPr>
          <a:xfrm>
            <a:off x="6652032" y="4741114"/>
            <a:ext cx="47625" cy="4637272"/>
            <a:chOff x="0" y="0"/>
            <a:chExt cx="12543" cy="1221339"/>
          </a:xfrm>
        </p:grpSpPr>
        <p:sp>
          <p:nvSpPr>
            <p:cNvPr id="7" name="Freeform 7"/>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8" name="TextBox 8"/>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3205276" y="1862421"/>
            <a:ext cx="12334528" cy="1072515"/>
          </a:xfrm>
          <a:prstGeom prst="rect">
            <a:avLst/>
          </a:prstGeom>
        </p:spPr>
        <p:txBody>
          <a:bodyPr lIns="0" tIns="0" rIns="0" bIns="0" rtlCol="0" anchor="t">
            <a:spAutoFit/>
          </a:bodyPr>
          <a:lstStyle/>
          <a:p>
            <a:pPr marL="0" lvl="0" indent="0" algn="ctr">
              <a:lnSpc>
                <a:spcPts val="8280"/>
              </a:lnSpc>
              <a:spcBef>
                <a:spcPct val="0"/>
              </a:spcBef>
            </a:pPr>
            <a:r>
              <a:rPr lang="en-US" sz="6000" spc="588">
                <a:solidFill>
                  <a:srgbClr val="FFFFFF"/>
                </a:solidFill>
                <a:latin typeface="Hatton"/>
              </a:rPr>
              <a:t>DEFINING INSIGHTS :</a:t>
            </a:r>
          </a:p>
        </p:txBody>
      </p:sp>
      <p:grpSp>
        <p:nvGrpSpPr>
          <p:cNvPr id="10" name="Group 10"/>
          <p:cNvGrpSpPr/>
          <p:nvPr/>
        </p:nvGrpSpPr>
        <p:grpSpPr>
          <a:xfrm>
            <a:off x="12448400" y="4740769"/>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2" name="TextBox 12"/>
            <p:cNvSpPr txBox="1"/>
            <p:nvPr/>
          </p:nvSpPr>
          <p:spPr>
            <a:xfrm>
              <a:off x="0" y="-19050"/>
              <a:ext cx="12543" cy="1240389"/>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7247488" y="4693144"/>
            <a:ext cx="4322419" cy="452857"/>
          </a:xfrm>
          <a:prstGeom prst="rect">
            <a:avLst/>
          </a:prstGeom>
        </p:spPr>
        <p:txBody>
          <a:bodyPr lIns="0" tIns="0" rIns="0" bIns="0" rtlCol="0" anchor="t">
            <a:spAutoFit/>
          </a:bodyPr>
          <a:lstStyle/>
          <a:p>
            <a:pPr algn="ctr">
              <a:lnSpc>
                <a:spcPts val="3712"/>
              </a:lnSpc>
            </a:pPr>
            <a:r>
              <a:rPr lang="en-US" sz="2690" spc="263">
                <a:solidFill>
                  <a:srgbClr val="231F20"/>
                </a:solidFill>
                <a:latin typeface="Open Sauce Bold"/>
              </a:rPr>
              <a:t>SECONDARY NEEDS:</a:t>
            </a:r>
          </a:p>
        </p:txBody>
      </p:sp>
      <p:sp>
        <p:nvSpPr>
          <p:cNvPr id="14" name="TextBox 14"/>
          <p:cNvSpPr txBox="1"/>
          <p:nvPr/>
        </p:nvSpPr>
        <p:spPr>
          <a:xfrm>
            <a:off x="1916268" y="4693489"/>
            <a:ext cx="3470002" cy="452914"/>
          </a:xfrm>
          <a:prstGeom prst="rect">
            <a:avLst/>
          </a:prstGeom>
        </p:spPr>
        <p:txBody>
          <a:bodyPr lIns="0" tIns="0" rIns="0" bIns="0" rtlCol="0" anchor="t">
            <a:spAutoFit/>
          </a:bodyPr>
          <a:lstStyle/>
          <a:p>
            <a:pPr algn="ctr">
              <a:lnSpc>
                <a:spcPts val="3708"/>
              </a:lnSpc>
            </a:pPr>
            <a:r>
              <a:rPr lang="en-US" sz="2687" spc="263">
                <a:solidFill>
                  <a:srgbClr val="231F20"/>
                </a:solidFill>
                <a:latin typeface="Open Sauce Bold"/>
              </a:rPr>
              <a:t>PRIMARY NEEDS:</a:t>
            </a:r>
          </a:p>
        </p:txBody>
      </p:sp>
      <p:sp>
        <p:nvSpPr>
          <p:cNvPr id="15" name="TextBox 15"/>
          <p:cNvSpPr txBox="1"/>
          <p:nvPr/>
        </p:nvSpPr>
        <p:spPr>
          <a:xfrm>
            <a:off x="13372325" y="4693489"/>
            <a:ext cx="3488175" cy="452857"/>
          </a:xfrm>
          <a:prstGeom prst="rect">
            <a:avLst/>
          </a:prstGeom>
        </p:spPr>
        <p:txBody>
          <a:bodyPr lIns="0" tIns="0" rIns="0" bIns="0" rtlCol="0" anchor="t">
            <a:spAutoFit/>
          </a:bodyPr>
          <a:lstStyle/>
          <a:p>
            <a:pPr algn="ctr">
              <a:lnSpc>
                <a:spcPts val="3712"/>
              </a:lnSpc>
            </a:pPr>
            <a:r>
              <a:rPr lang="en-US" sz="2690" spc="263">
                <a:solidFill>
                  <a:srgbClr val="231F20"/>
                </a:solidFill>
                <a:latin typeface="Open Sauce Bold"/>
              </a:rPr>
              <a:t>LATENT NEEDS:</a:t>
            </a:r>
          </a:p>
        </p:txBody>
      </p:sp>
      <p:sp>
        <p:nvSpPr>
          <p:cNvPr id="16" name="TextBox 16"/>
          <p:cNvSpPr txBox="1"/>
          <p:nvPr/>
        </p:nvSpPr>
        <p:spPr>
          <a:xfrm>
            <a:off x="689436" y="5384125"/>
            <a:ext cx="5734825" cy="4537076"/>
          </a:xfrm>
          <a:prstGeom prst="rect">
            <a:avLst/>
          </a:prstGeom>
        </p:spPr>
        <p:txBody>
          <a:bodyPr lIns="0" tIns="0" rIns="0" bIns="0" rtlCol="0" anchor="t">
            <a:spAutoFit/>
          </a:bodyPr>
          <a:lstStyle/>
          <a:p>
            <a:pPr marL="441385" lvl="1" indent="-220692" algn="just">
              <a:lnSpc>
                <a:spcPts val="2821"/>
              </a:lnSpc>
              <a:buFont typeface="Arial"/>
              <a:buChar char="•"/>
            </a:pPr>
            <a:r>
              <a:rPr lang="en-US" sz="2044" spc="200">
                <a:solidFill>
                  <a:srgbClr val="231F20"/>
                </a:solidFill>
                <a:latin typeface="Open Sauce Bold"/>
              </a:rPr>
              <a:t>Sustainability</a:t>
            </a:r>
          </a:p>
          <a:p>
            <a:pPr marL="441385" lvl="1" indent="-220692" algn="l">
              <a:lnSpc>
                <a:spcPts val="2821"/>
              </a:lnSpc>
              <a:buFont typeface="Arial"/>
              <a:buChar char="•"/>
            </a:pPr>
            <a:r>
              <a:rPr lang="en-US" sz="2044" spc="200">
                <a:solidFill>
                  <a:srgbClr val="231F20"/>
                </a:solidFill>
                <a:latin typeface="Open Sauce Bold"/>
              </a:rPr>
              <a:t>Accurate Crop Recommendations: </a:t>
            </a:r>
            <a:r>
              <a:rPr lang="en-US" sz="2044" spc="200">
                <a:solidFill>
                  <a:srgbClr val="231F20"/>
                </a:solidFill>
                <a:latin typeface="Open Sauce"/>
              </a:rPr>
              <a:t>Farmers primarily need accurate and reliable recommendations on which crops are most suitable for their specific climate, soil, and temperature conditions.</a:t>
            </a:r>
          </a:p>
          <a:p>
            <a:pPr marL="441385" lvl="1" indent="-220692" algn="just">
              <a:lnSpc>
                <a:spcPts val="2821"/>
              </a:lnSpc>
              <a:buFont typeface="Arial"/>
              <a:buChar char="•"/>
            </a:pPr>
            <a:r>
              <a:rPr lang="en-US" sz="2044" spc="200">
                <a:solidFill>
                  <a:srgbClr val="231F20"/>
                </a:solidFill>
                <a:latin typeface="Open Sauce Bold"/>
              </a:rPr>
              <a:t>User-Friendly Interface: </a:t>
            </a:r>
            <a:r>
              <a:rPr lang="en-US" sz="2044" spc="200">
                <a:solidFill>
                  <a:srgbClr val="231F20"/>
                </a:solidFill>
                <a:latin typeface="Open Sauce"/>
              </a:rPr>
              <a:t>It allows farmers, agricultural extension services, and other stakeholders to easily interact with the tool and obtain valuable information.</a:t>
            </a:r>
          </a:p>
          <a:p>
            <a:pPr algn="just">
              <a:lnSpc>
                <a:spcPts val="2545"/>
              </a:lnSpc>
            </a:pPr>
            <a:endParaRPr lang="en-US" sz="2044" spc="200">
              <a:solidFill>
                <a:srgbClr val="231F20"/>
              </a:solidFill>
              <a:latin typeface="Open Sauce"/>
            </a:endParaRPr>
          </a:p>
        </p:txBody>
      </p:sp>
      <p:sp>
        <p:nvSpPr>
          <p:cNvPr id="17" name="TextBox 17"/>
          <p:cNvSpPr txBox="1"/>
          <p:nvPr/>
        </p:nvSpPr>
        <p:spPr>
          <a:xfrm>
            <a:off x="6652032" y="5384125"/>
            <a:ext cx="5734825" cy="4537076"/>
          </a:xfrm>
          <a:prstGeom prst="rect">
            <a:avLst/>
          </a:prstGeom>
        </p:spPr>
        <p:txBody>
          <a:bodyPr lIns="0" tIns="0" rIns="0" bIns="0" rtlCol="0" anchor="t">
            <a:spAutoFit/>
          </a:bodyPr>
          <a:lstStyle/>
          <a:p>
            <a:pPr marL="441385" lvl="1" indent="-220692" algn="l">
              <a:lnSpc>
                <a:spcPts val="2821"/>
              </a:lnSpc>
              <a:buFont typeface="Arial"/>
              <a:buChar char="•"/>
            </a:pPr>
            <a:r>
              <a:rPr lang="en-US" sz="2044" spc="200">
                <a:solidFill>
                  <a:srgbClr val="231F20"/>
                </a:solidFill>
                <a:latin typeface="Open Sauce Bold"/>
              </a:rPr>
              <a:t>Real-Time Data: </a:t>
            </a:r>
            <a:r>
              <a:rPr lang="en-US" sz="2044" spc="200">
                <a:solidFill>
                  <a:srgbClr val="231F20"/>
                </a:solidFill>
                <a:latin typeface="Open Sauce"/>
              </a:rPr>
              <a:t>This enables farmers to receive up-to-date information on changing conditions that may affect crop suitability.</a:t>
            </a:r>
          </a:p>
          <a:p>
            <a:pPr marL="441385" lvl="1" indent="-220692" algn="l">
              <a:lnSpc>
                <a:spcPts val="2821"/>
              </a:lnSpc>
              <a:buFont typeface="Arial"/>
              <a:buChar char="•"/>
            </a:pPr>
            <a:r>
              <a:rPr lang="en-US" sz="2044" spc="200">
                <a:solidFill>
                  <a:srgbClr val="231F20"/>
                </a:solidFill>
                <a:latin typeface="Open Sauce Bold"/>
              </a:rPr>
              <a:t>Customization Features: </a:t>
            </a:r>
            <a:r>
              <a:rPr lang="en-US" sz="2044" spc="200">
                <a:solidFill>
                  <a:srgbClr val="231F20"/>
                </a:solidFill>
                <a:latin typeface="Open Sauce"/>
              </a:rPr>
              <a:t>Some users may desire secondary features, such as the ability to customize recommendations based on specific preferences or additional factors unique to their farming practices.</a:t>
            </a:r>
          </a:p>
          <a:p>
            <a:pPr algn="just">
              <a:lnSpc>
                <a:spcPts val="2821"/>
              </a:lnSpc>
            </a:pPr>
            <a:endParaRPr lang="en-US" sz="2044" spc="200">
              <a:solidFill>
                <a:srgbClr val="231F20"/>
              </a:solidFill>
              <a:latin typeface="Open Sauce"/>
            </a:endParaRPr>
          </a:p>
          <a:p>
            <a:pPr algn="just">
              <a:lnSpc>
                <a:spcPts val="2545"/>
              </a:lnSpc>
            </a:pPr>
            <a:endParaRPr lang="en-US" sz="2044" spc="200">
              <a:solidFill>
                <a:srgbClr val="231F20"/>
              </a:solidFill>
              <a:latin typeface="Open Sauce"/>
            </a:endParaRPr>
          </a:p>
        </p:txBody>
      </p:sp>
      <p:sp>
        <p:nvSpPr>
          <p:cNvPr id="18" name="TextBox 18"/>
          <p:cNvSpPr txBox="1"/>
          <p:nvPr/>
        </p:nvSpPr>
        <p:spPr>
          <a:xfrm>
            <a:off x="12553175" y="5384471"/>
            <a:ext cx="5734825" cy="3163190"/>
          </a:xfrm>
          <a:prstGeom prst="rect">
            <a:avLst/>
          </a:prstGeom>
        </p:spPr>
        <p:txBody>
          <a:bodyPr lIns="0" tIns="0" rIns="0" bIns="0" rtlCol="0" anchor="t">
            <a:spAutoFit/>
          </a:bodyPr>
          <a:lstStyle/>
          <a:p>
            <a:pPr marL="441385" lvl="1" indent="-220692">
              <a:lnSpc>
                <a:spcPts val="2821"/>
              </a:lnSpc>
              <a:buFont typeface="Arial"/>
              <a:buChar char="•"/>
            </a:pPr>
            <a:r>
              <a:rPr lang="en-US" sz="2044" spc="200">
                <a:solidFill>
                  <a:srgbClr val="231F20"/>
                </a:solidFill>
                <a:latin typeface="Open Sauce Bold"/>
              </a:rPr>
              <a:t>Usability</a:t>
            </a:r>
          </a:p>
          <a:p>
            <a:pPr marL="441385" lvl="1" indent="-220692" algn="l">
              <a:lnSpc>
                <a:spcPts val="2821"/>
              </a:lnSpc>
              <a:buFont typeface="Arial"/>
              <a:buChar char="•"/>
            </a:pPr>
            <a:r>
              <a:rPr lang="en-US" sz="2044" spc="200">
                <a:solidFill>
                  <a:srgbClr val="231F20"/>
                </a:solidFill>
                <a:latin typeface="Open Sauce Bold"/>
              </a:rPr>
              <a:t>Educational Resources: </a:t>
            </a:r>
            <a:r>
              <a:rPr lang="en-US" sz="2044" spc="200">
                <a:solidFill>
                  <a:srgbClr val="231F20"/>
                </a:solidFill>
                <a:latin typeface="Open Sauce"/>
              </a:rPr>
              <a:t>Latent needs could include the provision of educational resources within the tool, helping farmers understand the reasons behind specific recommendations and promoting sustainable farming practices.</a:t>
            </a:r>
          </a:p>
        </p:txBody>
      </p:sp>
      <p:grpSp>
        <p:nvGrpSpPr>
          <p:cNvPr id="19" name="Group 19"/>
          <p:cNvGrpSpPr/>
          <p:nvPr/>
        </p:nvGrpSpPr>
        <p:grpSpPr>
          <a:xfrm>
            <a:off x="16298882" y="368473"/>
            <a:ext cx="1576246" cy="1576246"/>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3"/>
              <a:stretch>
                <a:fillRect t="-1100" r="-157115" b="-189057"/>
              </a:stretch>
            </a:blipFill>
          </p:spPr>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224559" y="3870609"/>
            <a:ext cx="2807768" cy="1641944"/>
            <a:chOff x="0" y="0"/>
            <a:chExt cx="5638478" cy="3230880"/>
          </a:xfrm>
        </p:grpSpPr>
        <p:sp>
          <p:nvSpPr>
            <p:cNvPr id="4" name="Freeform 4"/>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86EAE9"/>
            </a:solidFill>
          </p:spPr>
        </p:sp>
      </p:grpSp>
      <p:sp>
        <p:nvSpPr>
          <p:cNvPr id="5" name="Freeform 5"/>
          <p:cNvSpPr/>
          <p:nvPr/>
        </p:nvSpPr>
        <p:spPr>
          <a:xfrm>
            <a:off x="2285939" y="4349077"/>
            <a:ext cx="685008" cy="685008"/>
          </a:xfrm>
          <a:custGeom>
            <a:avLst/>
            <a:gdLst/>
            <a:ahLst/>
            <a:cxnLst/>
            <a:rect l="l" t="t" r="r" b="b"/>
            <a:pathLst>
              <a:path w="685008" h="685008">
                <a:moveTo>
                  <a:pt x="0" y="0"/>
                </a:moveTo>
                <a:lnTo>
                  <a:pt x="685007" y="0"/>
                </a:lnTo>
                <a:lnTo>
                  <a:pt x="685007" y="685007"/>
                </a:lnTo>
                <a:lnTo>
                  <a:pt x="0" y="6850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118051" y="3870609"/>
            <a:ext cx="2807768" cy="1641944"/>
            <a:chOff x="0" y="0"/>
            <a:chExt cx="5638478" cy="3230880"/>
          </a:xfrm>
        </p:grpSpPr>
        <p:sp>
          <p:nvSpPr>
            <p:cNvPr id="7" name="Freeform 7"/>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3EDAD8"/>
            </a:solidFill>
          </p:spPr>
        </p:sp>
      </p:grpSp>
      <p:grpSp>
        <p:nvGrpSpPr>
          <p:cNvPr id="8" name="Group 8"/>
          <p:cNvGrpSpPr/>
          <p:nvPr/>
        </p:nvGrpSpPr>
        <p:grpSpPr>
          <a:xfrm>
            <a:off x="7448256" y="3870609"/>
            <a:ext cx="2807768" cy="1641944"/>
            <a:chOff x="0" y="0"/>
            <a:chExt cx="5638478" cy="3230880"/>
          </a:xfrm>
        </p:grpSpPr>
        <p:sp>
          <p:nvSpPr>
            <p:cNvPr id="9" name="Freeform 9"/>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37C9EF"/>
            </a:solidFill>
          </p:spPr>
        </p:sp>
      </p:grpSp>
      <p:grpSp>
        <p:nvGrpSpPr>
          <p:cNvPr id="10" name="Group 10"/>
          <p:cNvGrpSpPr/>
          <p:nvPr/>
        </p:nvGrpSpPr>
        <p:grpSpPr>
          <a:xfrm>
            <a:off x="10560104" y="3870609"/>
            <a:ext cx="2807768" cy="1641944"/>
            <a:chOff x="0" y="0"/>
            <a:chExt cx="5638478" cy="3230880"/>
          </a:xfrm>
        </p:grpSpPr>
        <p:sp>
          <p:nvSpPr>
            <p:cNvPr id="11" name="Freeform 11"/>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2C92D5"/>
            </a:solidFill>
          </p:spPr>
        </p:sp>
      </p:grpSp>
      <p:grpSp>
        <p:nvGrpSpPr>
          <p:cNvPr id="12" name="Group 12"/>
          <p:cNvGrpSpPr/>
          <p:nvPr/>
        </p:nvGrpSpPr>
        <p:grpSpPr>
          <a:xfrm>
            <a:off x="13671952" y="3870609"/>
            <a:ext cx="2807768" cy="1641944"/>
            <a:chOff x="0" y="0"/>
            <a:chExt cx="5638478" cy="3230880"/>
          </a:xfrm>
        </p:grpSpPr>
        <p:sp>
          <p:nvSpPr>
            <p:cNvPr id="13" name="Freeform 1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13538A"/>
            </a:solidFill>
          </p:spPr>
        </p:sp>
      </p:grpSp>
      <p:sp>
        <p:nvSpPr>
          <p:cNvPr id="14" name="Freeform 14"/>
          <p:cNvSpPr/>
          <p:nvPr/>
        </p:nvSpPr>
        <p:spPr>
          <a:xfrm>
            <a:off x="5114480" y="4284125"/>
            <a:ext cx="814911" cy="814911"/>
          </a:xfrm>
          <a:custGeom>
            <a:avLst/>
            <a:gdLst/>
            <a:ahLst/>
            <a:cxnLst/>
            <a:rect l="l" t="t" r="r" b="b"/>
            <a:pathLst>
              <a:path w="814911" h="814911">
                <a:moveTo>
                  <a:pt x="0" y="0"/>
                </a:moveTo>
                <a:lnTo>
                  <a:pt x="814911" y="0"/>
                </a:lnTo>
                <a:lnTo>
                  <a:pt x="814911" y="814911"/>
                </a:lnTo>
                <a:lnTo>
                  <a:pt x="0" y="8149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8479913" y="4319354"/>
            <a:ext cx="744452" cy="744452"/>
          </a:xfrm>
          <a:custGeom>
            <a:avLst/>
            <a:gdLst/>
            <a:ahLst/>
            <a:cxnLst/>
            <a:rect l="l" t="t" r="r" b="b"/>
            <a:pathLst>
              <a:path w="744452" h="744452">
                <a:moveTo>
                  <a:pt x="0" y="0"/>
                </a:moveTo>
                <a:lnTo>
                  <a:pt x="744453" y="0"/>
                </a:lnTo>
                <a:lnTo>
                  <a:pt x="744453" y="744453"/>
                </a:lnTo>
                <a:lnTo>
                  <a:pt x="0" y="744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1604115" y="4331708"/>
            <a:ext cx="719745" cy="719745"/>
          </a:xfrm>
          <a:custGeom>
            <a:avLst/>
            <a:gdLst/>
            <a:ahLst/>
            <a:cxnLst/>
            <a:rect l="l" t="t" r="r" b="b"/>
            <a:pathLst>
              <a:path w="719745" h="719745">
                <a:moveTo>
                  <a:pt x="0" y="0"/>
                </a:moveTo>
                <a:lnTo>
                  <a:pt x="719745" y="0"/>
                </a:lnTo>
                <a:lnTo>
                  <a:pt x="719745" y="719745"/>
                </a:lnTo>
                <a:lnTo>
                  <a:pt x="0" y="719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4720927" y="4336672"/>
            <a:ext cx="709818" cy="709818"/>
          </a:xfrm>
          <a:custGeom>
            <a:avLst/>
            <a:gdLst/>
            <a:ahLst/>
            <a:cxnLst/>
            <a:rect l="l" t="t" r="r" b="b"/>
            <a:pathLst>
              <a:path w="709818" h="709818">
                <a:moveTo>
                  <a:pt x="0" y="0"/>
                </a:moveTo>
                <a:lnTo>
                  <a:pt x="709818" y="0"/>
                </a:lnTo>
                <a:lnTo>
                  <a:pt x="709818" y="709818"/>
                </a:lnTo>
                <a:lnTo>
                  <a:pt x="0" y="70981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4407376" y="612071"/>
            <a:ext cx="8145075" cy="1828800"/>
          </a:xfrm>
          <a:prstGeom prst="rect">
            <a:avLst/>
          </a:prstGeom>
        </p:spPr>
        <p:txBody>
          <a:bodyPr lIns="0" tIns="0" rIns="0" bIns="0" rtlCol="0" anchor="t">
            <a:spAutoFit/>
          </a:bodyPr>
          <a:lstStyle/>
          <a:p>
            <a:pPr algn="ctr">
              <a:lnSpc>
                <a:spcPts val="6900"/>
              </a:lnSpc>
            </a:pPr>
            <a:r>
              <a:rPr lang="en-US" sz="6000">
                <a:solidFill>
                  <a:srgbClr val="FFFFFF"/>
                </a:solidFill>
                <a:latin typeface="Hatton"/>
              </a:rPr>
              <a:t>SERVICE EXPERIENCE CYCLE:</a:t>
            </a:r>
          </a:p>
        </p:txBody>
      </p:sp>
      <p:sp>
        <p:nvSpPr>
          <p:cNvPr id="19" name="TextBox 19"/>
          <p:cNvSpPr txBox="1"/>
          <p:nvPr/>
        </p:nvSpPr>
        <p:spPr>
          <a:xfrm>
            <a:off x="1028700" y="2685699"/>
            <a:ext cx="2807768" cy="914400"/>
          </a:xfrm>
          <a:prstGeom prst="rect">
            <a:avLst/>
          </a:prstGeom>
        </p:spPr>
        <p:txBody>
          <a:bodyPr lIns="0" tIns="0" rIns="0" bIns="0" rtlCol="0" anchor="t">
            <a:spAutoFit/>
          </a:bodyPr>
          <a:lstStyle/>
          <a:p>
            <a:pPr marL="0" lvl="0" indent="0" algn="l">
              <a:lnSpc>
                <a:spcPts val="3749"/>
              </a:lnSpc>
              <a:spcBef>
                <a:spcPct val="0"/>
              </a:spcBef>
            </a:pPr>
            <a:r>
              <a:rPr lang="en-US" sz="2499" u="none" strike="noStrike" spc="49">
                <a:solidFill>
                  <a:srgbClr val="1A401F"/>
                </a:solidFill>
                <a:latin typeface="Lato Bold"/>
              </a:rPr>
              <a:t>1 - Awareness and Discovery:</a:t>
            </a:r>
          </a:p>
        </p:txBody>
      </p:sp>
      <p:sp>
        <p:nvSpPr>
          <p:cNvPr id="20" name="TextBox 20"/>
          <p:cNvSpPr txBox="1"/>
          <p:nvPr/>
        </p:nvSpPr>
        <p:spPr>
          <a:xfrm>
            <a:off x="4212582" y="2685699"/>
            <a:ext cx="2807768" cy="914400"/>
          </a:xfrm>
          <a:prstGeom prst="rect">
            <a:avLst/>
          </a:prstGeom>
        </p:spPr>
        <p:txBody>
          <a:bodyPr lIns="0" tIns="0" rIns="0" bIns="0" rtlCol="0" anchor="t">
            <a:spAutoFit/>
          </a:bodyPr>
          <a:lstStyle/>
          <a:p>
            <a:pPr>
              <a:lnSpc>
                <a:spcPts val="3749"/>
              </a:lnSpc>
            </a:pPr>
            <a:r>
              <a:rPr lang="en-US" sz="2499" spc="49">
                <a:solidFill>
                  <a:srgbClr val="1A401F"/>
                </a:solidFill>
                <a:latin typeface="Lato Bold"/>
              </a:rPr>
              <a:t>2 - Inputting Farm Details:</a:t>
            </a:r>
          </a:p>
        </p:txBody>
      </p:sp>
      <p:sp>
        <p:nvSpPr>
          <p:cNvPr id="21" name="TextBox 21"/>
          <p:cNvSpPr txBox="1"/>
          <p:nvPr/>
        </p:nvSpPr>
        <p:spPr>
          <a:xfrm>
            <a:off x="7296215" y="2678996"/>
            <a:ext cx="3111848" cy="914400"/>
          </a:xfrm>
          <a:prstGeom prst="rect">
            <a:avLst/>
          </a:prstGeom>
        </p:spPr>
        <p:txBody>
          <a:bodyPr lIns="0" tIns="0" rIns="0" bIns="0" rtlCol="0" anchor="t">
            <a:spAutoFit/>
          </a:bodyPr>
          <a:lstStyle/>
          <a:p>
            <a:pPr>
              <a:lnSpc>
                <a:spcPts val="3749"/>
              </a:lnSpc>
            </a:pPr>
            <a:r>
              <a:rPr lang="en-US" sz="2499" spc="49">
                <a:solidFill>
                  <a:srgbClr val="1A401F"/>
                </a:solidFill>
                <a:latin typeface="Lato Bold"/>
              </a:rPr>
              <a:t>3 - Viewing Recommendations:</a:t>
            </a:r>
          </a:p>
        </p:txBody>
      </p:sp>
      <p:sp>
        <p:nvSpPr>
          <p:cNvPr id="22" name="TextBox 22"/>
          <p:cNvSpPr txBox="1"/>
          <p:nvPr/>
        </p:nvSpPr>
        <p:spPr>
          <a:xfrm>
            <a:off x="10560104" y="2678996"/>
            <a:ext cx="2807768" cy="914400"/>
          </a:xfrm>
          <a:prstGeom prst="rect">
            <a:avLst/>
          </a:prstGeom>
        </p:spPr>
        <p:txBody>
          <a:bodyPr lIns="0" tIns="0" rIns="0" bIns="0" rtlCol="0" anchor="t">
            <a:spAutoFit/>
          </a:bodyPr>
          <a:lstStyle/>
          <a:p>
            <a:pPr>
              <a:lnSpc>
                <a:spcPts val="3749"/>
              </a:lnSpc>
            </a:pPr>
            <a:r>
              <a:rPr lang="en-US" sz="2499" spc="49">
                <a:solidFill>
                  <a:srgbClr val="1A401F"/>
                </a:solidFill>
                <a:latin typeface="Lato Bold"/>
              </a:rPr>
              <a:t>4 - Feedback and Iteration:</a:t>
            </a:r>
          </a:p>
        </p:txBody>
      </p:sp>
      <p:sp>
        <p:nvSpPr>
          <p:cNvPr id="23" name="TextBox 23"/>
          <p:cNvSpPr txBox="1"/>
          <p:nvPr/>
        </p:nvSpPr>
        <p:spPr>
          <a:xfrm>
            <a:off x="13671952" y="2678996"/>
            <a:ext cx="2807768" cy="914400"/>
          </a:xfrm>
          <a:prstGeom prst="rect">
            <a:avLst/>
          </a:prstGeom>
        </p:spPr>
        <p:txBody>
          <a:bodyPr lIns="0" tIns="0" rIns="0" bIns="0" rtlCol="0" anchor="t">
            <a:spAutoFit/>
          </a:bodyPr>
          <a:lstStyle/>
          <a:p>
            <a:pPr>
              <a:lnSpc>
                <a:spcPts val="3749"/>
              </a:lnSpc>
            </a:pPr>
            <a:r>
              <a:rPr lang="en-US" sz="2499" spc="49">
                <a:solidFill>
                  <a:srgbClr val="1A401F"/>
                </a:solidFill>
                <a:latin typeface="Lato Bold"/>
              </a:rPr>
              <a:t>5 - Community Engagement:</a:t>
            </a:r>
          </a:p>
        </p:txBody>
      </p:sp>
      <p:sp>
        <p:nvSpPr>
          <p:cNvPr id="24" name="TextBox 24"/>
          <p:cNvSpPr txBox="1"/>
          <p:nvPr/>
        </p:nvSpPr>
        <p:spPr>
          <a:xfrm>
            <a:off x="1224559" y="5281734"/>
            <a:ext cx="2807768" cy="5137785"/>
          </a:xfrm>
          <a:prstGeom prst="rect">
            <a:avLst/>
          </a:prstGeom>
        </p:spPr>
        <p:txBody>
          <a:bodyPr lIns="0" tIns="0" rIns="0" bIns="0" rtlCol="0" anchor="t">
            <a:spAutoFit/>
          </a:bodyPr>
          <a:lstStyle/>
          <a:p>
            <a:pPr>
              <a:lnSpc>
                <a:spcPts val="2849"/>
              </a:lnSpc>
            </a:pPr>
            <a:endParaRPr/>
          </a:p>
          <a:p>
            <a:pPr>
              <a:lnSpc>
                <a:spcPts val="3749"/>
              </a:lnSpc>
            </a:pPr>
            <a:r>
              <a:rPr lang="en-US" sz="2499" u="sng" spc="49">
                <a:solidFill>
                  <a:srgbClr val="FFFFFF"/>
                </a:solidFill>
                <a:latin typeface="Aileron Bold"/>
              </a:rPr>
              <a:t>Pain Points:</a:t>
            </a:r>
          </a:p>
          <a:p>
            <a:pPr marL="453388" lvl="1" indent="-226694">
              <a:lnSpc>
                <a:spcPts val="3149"/>
              </a:lnSpc>
              <a:buFont typeface="Arial"/>
              <a:buChar char="•"/>
            </a:pPr>
            <a:r>
              <a:rPr lang="en-US" sz="2099" spc="41">
                <a:solidFill>
                  <a:srgbClr val="FFFFFF"/>
                </a:solidFill>
                <a:latin typeface="Aileron"/>
              </a:rPr>
              <a:t>Lack of awareness about the tool.</a:t>
            </a:r>
          </a:p>
          <a:p>
            <a:pPr marL="453388" lvl="1" indent="-226694">
              <a:lnSpc>
                <a:spcPts val="3149"/>
              </a:lnSpc>
              <a:buFont typeface="Arial"/>
              <a:buChar char="•"/>
            </a:pPr>
            <a:r>
              <a:rPr lang="en-US" sz="2099" spc="41">
                <a:solidFill>
                  <a:srgbClr val="FFFFFF"/>
                </a:solidFill>
                <a:latin typeface="Aileron"/>
              </a:rPr>
              <a:t>Limited access to information in rural areas.</a:t>
            </a:r>
          </a:p>
          <a:p>
            <a:pPr>
              <a:lnSpc>
                <a:spcPts val="3749"/>
              </a:lnSpc>
            </a:pPr>
            <a:r>
              <a:rPr lang="en-US" sz="2499" u="sng" spc="49">
                <a:solidFill>
                  <a:srgbClr val="FFFFFF"/>
                </a:solidFill>
                <a:latin typeface="Aileron Bold"/>
              </a:rPr>
              <a:t>Gains:</a:t>
            </a:r>
          </a:p>
          <a:p>
            <a:pPr marL="453388" lvl="1" indent="-226694">
              <a:lnSpc>
                <a:spcPts val="3149"/>
              </a:lnSpc>
              <a:buFont typeface="Arial"/>
              <a:buChar char="•"/>
            </a:pPr>
            <a:r>
              <a:rPr lang="en-US" sz="2099" spc="41">
                <a:solidFill>
                  <a:srgbClr val="FFFFFF"/>
                </a:solidFill>
                <a:latin typeface="Aileron"/>
              </a:rPr>
              <a:t>Increased awareness about </a:t>
            </a:r>
          </a:p>
          <a:p>
            <a:pPr>
              <a:lnSpc>
                <a:spcPts val="3149"/>
              </a:lnSpc>
            </a:pPr>
            <a:r>
              <a:rPr lang="en-US" sz="2099" spc="41">
                <a:solidFill>
                  <a:srgbClr val="FFFFFF"/>
                </a:solidFill>
                <a:latin typeface="Aileron"/>
              </a:rPr>
              <a:t>       a valuable   </a:t>
            </a:r>
          </a:p>
          <a:p>
            <a:pPr>
              <a:lnSpc>
                <a:spcPts val="3149"/>
              </a:lnSpc>
            </a:pPr>
            <a:r>
              <a:rPr lang="en-US" sz="2099" spc="41">
                <a:solidFill>
                  <a:srgbClr val="FFFFFF"/>
                </a:solidFill>
                <a:latin typeface="Aileron"/>
              </a:rPr>
              <a:t>       agricultural tool.</a:t>
            </a:r>
          </a:p>
          <a:p>
            <a:pPr>
              <a:lnSpc>
                <a:spcPts val="2849"/>
              </a:lnSpc>
            </a:pPr>
            <a:endParaRPr lang="en-US" sz="2099" spc="41">
              <a:solidFill>
                <a:srgbClr val="FFFFFF"/>
              </a:solidFill>
              <a:latin typeface="Aileron"/>
            </a:endParaRPr>
          </a:p>
        </p:txBody>
      </p:sp>
      <p:sp>
        <p:nvSpPr>
          <p:cNvPr id="25" name="TextBox 25"/>
          <p:cNvSpPr txBox="1"/>
          <p:nvPr/>
        </p:nvSpPr>
        <p:spPr>
          <a:xfrm>
            <a:off x="4307113" y="5272209"/>
            <a:ext cx="2618706" cy="3711385"/>
          </a:xfrm>
          <a:prstGeom prst="rect">
            <a:avLst/>
          </a:prstGeom>
        </p:spPr>
        <p:txBody>
          <a:bodyPr lIns="0" tIns="0" rIns="0" bIns="0" rtlCol="0" anchor="t">
            <a:spAutoFit/>
          </a:bodyPr>
          <a:lstStyle/>
          <a:p>
            <a:pPr>
              <a:lnSpc>
                <a:spcPts val="3114"/>
              </a:lnSpc>
            </a:pPr>
            <a:endParaRPr/>
          </a:p>
          <a:p>
            <a:pPr>
              <a:lnSpc>
                <a:spcPts val="3749"/>
              </a:lnSpc>
            </a:pPr>
            <a:r>
              <a:rPr lang="en-US" sz="2499" u="sng" spc="49">
                <a:solidFill>
                  <a:srgbClr val="FFFFFF"/>
                </a:solidFill>
                <a:latin typeface="Aileron Bold"/>
              </a:rPr>
              <a:t>Pain Points:</a:t>
            </a:r>
          </a:p>
          <a:p>
            <a:pPr marL="453390" lvl="1" indent="-226695">
              <a:lnSpc>
                <a:spcPts val="3150"/>
              </a:lnSpc>
              <a:buFont typeface="Arial"/>
              <a:buChar char="•"/>
            </a:pPr>
            <a:r>
              <a:rPr lang="en-US" sz="2100" spc="42">
                <a:solidFill>
                  <a:srgbClr val="FFFFFF"/>
                </a:solidFill>
                <a:latin typeface="Aileron"/>
              </a:rPr>
              <a:t>Limited knowledge</a:t>
            </a:r>
          </a:p>
          <a:p>
            <a:pPr>
              <a:lnSpc>
                <a:spcPts val="3749"/>
              </a:lnSpc>
            </a:pPr>
            <a:r>
              <a:rPr lang="en-US" sz="2499" u="sng" spc="49">
                <a:solidFill>
                  <a:srgbClr val="FFFFFF"/>
                </a:solidFill>
                <a:latin typeface="Aileron Bold"/>
              </a:rPr>
              <a:t>Gains:</a:t>
            </a:r>
          </a:p>
          <a:p>
            <a:pPr marL="453390" lvl="1" indent="-226695">
              <a:lnSpc>
                <a:spcPts val="3150"/>
              </a:lnSpc>
              <a:buFont typeface="Arial"/>
              <a:buChar char="•"/>
            </a:pPr>
            <a:r>
              <a:rPr lang="en-US" sz="2100" spc="42">
                <a:solidFill>
                  <a:srgbClr val="FFFFFF"/>
                </a:solidFill>
                <a:latin typeface="Aileron"/>
              </a:rPr>
              <a:t>More accurate crop recommendation</a:t>
            </a:r>
          </a:p>
          <a:p>
            <a:pPr>
              <a:lnSpc>
                <a:spcPts val="3150"/>
              </a:lnSpc>
            </a:pPr>
            <a:endParaRPr lang="en-US" sz="2100" spc="42">
              <a:solidFill>
                <a:srgbClr val="FFFFFF"/>
              </a:solidFill>
              <a:latin typeface="Aileron"/>
            </a:endParaRPr>
          </a:p>
        </p:txBody>
      </p:sp>
      <p:sp>
        <p:nvSpPr>
          <p:cNvPr id="26" name="TextBox 26"/>
          <p:cNvSpPr txBox="1"/>
          <p:nvPr/>
        </p:nvSpPr>
        <p:spPr>
          <a:xfrm>
            <a:off x="7448256" y="5301932"/>
            <a:ext cx="2807048" cy="4511233"/>
          </a:xfrm>
          <a:prstGeom prst="rect">
            <a:avLst/>
          </a:prstGeom>
        </p:spPr>
        <p:txBody>
          <a:bodyPr lIns="0" tIns="0" rIns="0" bIns="0" rtlCol="0" anchor="t">
            <a:spAutoFit/>
          </a:bodyPr>
          <a:lstStyle/>
          <a:p>
            <a:pPr>
              <a:lnSpc>
                <a:spcPts val="3142"/>
              </a:lnSpc>
            </a:pPr>
            <a:endParaRPr/>
          </a:p>
          <a:p>
            <a:pPr>
              <a:lnSpc>
                <a:spcPts val="3750"/>
              </a:lnSpc>
            </a:pPr>
            <a:r>
              <a:rPr lang="en-US" sz="2500" u="sng" spc="50">
                <a:solidFill>
                  <a:srgbClr val="FFFFFF"/>
                </a:solidFill>
                <a:latin typeface="Aileron Bold"/>
              </a:rPr>
              <a:t>Pain Points:</a:t>
            </a:r>
          </a:p>
          <a:p>
            <a:pPr marL="453390" lvl="1" indent="-226695">
              <a:lnSpc>
                <a:spcPts val="3150"/>
              </a:lnSpc>
              <a:buFont typeface="Arial"/>
              <a:buChar char="•"/>
            </a:pPr>
            <a:r>
              <a:rPr lang="en-US" sz="2100" spc="42">
                <a:solidFill>
                  <a:srgbClr val="FFFFFF"/>
                </a:solidFill>
                <a:latin typeface="Aileron"/>
              </a:rPr>
              <a:t>Misinterpretation of results.</a:t>
            </a:r>
          </a:p>
          <a:p>
            <a:pPr marL="453390" lvl="1" indent="-226695">
              <a:lnSpc>
                <a:spcPts val="3150"/>
              </a:lnSpc>
              <a:buFont typeface="Arial"/>
              <a:buChar char="•"/>
            </a:pPr>
            <a:r>
              <a:rPr lang="en-US" sz="2100" spc="42">
                <a:solidFill>
                  <a:srgbClr val="FFFFFF"/>
                </a:solidFill>
                <a:latin typeface="Aileron"/>
              </a:rPr>
              <a:t>Lack of understanding</a:t>
            </a:r>
          </a:p>
          <a:p>
            <a:pPr>
              <a:lnSpc>
                <a:spcPts val="3749"/>
              </a:lnSpc>
            </a:pPr>
            <a:r>
              <a:rPr lang="en-US" sz="2499" u="sng" spc="49">
                <a:solidFill>
                  <a:srgbClr val="FFFFFF"/>
                </a:solidFill>
                <a:latin typeface="Aileron Bold"/>
              </a:rPr>
              <a:t>Gains:</a:t>
            </a:r>
          </a:p>
          <a:p>
            <a:pPr marL="453390" lvl="1" indent="-226695">
              <a:lnSpc>
                <a:spcPts val="3150"/>
              </a:lnSpc>
              <a:buFont typeface="Arial"/>
              <a:buChar char="•"/>
            </a:pPr>
            <a:r>
              <a:rPr lang="en-US" sz="2100" spc="42">
                <a:solidFill>
                  <a:srgbClr val="FFFFFF"/>
                </a:solidFill>
                <a:latin typeface="Aileron"/>
              </a:rPr>
              <a:t>Improved decision-making for crop selection.</a:t>
            </a:r>
          </a:p>
          <a:p>
            <a:pPr>
              <a:lnSpc>
                <a:spcPts val="3142"/>
              </a:lnSpc>
            </a:pPr>
            <a:endParaRPr lang="en-US" sz="2100" spc="42">
              <a:solidFill>
                <a:srgbClr val="FFFFFF"/>
              </a:solidFill>
              <a:latin typeface="Aileron"/>
            </a:endParaRPr>
          </a:p>
        </p:txBody>
      </p:sp>
      <p:sp>
        <p:nvSpPr>
          <p:cNvPr id="27" name="TextBox 27"/>
          <p:cNvSpPr txBox="1"/>
          <p:nvPr/>
        </p:nvSpPr>
        <p:spPr>
          <a:xfrm>
            <a:off x="10560104" y="5281734"/>
            <a:ext cx="2807768" cy="5137785"/>
          </a:xfrm>
          <a:prstGeom prst="rect">
            <a:avLst/>
          </a:prstGeom>
        </p:spPr>
        <p:txBody>
          <a:bodyPr lIns="0" tIns="0" rIns="0" bIns="0" rtlCol="0" anchor="t">
            <a:spAutoFit/>
          </a:bodyPr>
          <a:lstStyle/>
          <a:p>
            <a:pPr>
              <a:lnSpc>
                <a:spcPts val="2849"/>
              </a:lnSpc>
            </a:pPr>
            <a:endParaRPr/>
          </a:p>
          <a:p>
            <a:pPr>
              <a:lnSpc>
                <a:spcPts val="3749"/>
              </a:lnSpc>
            </a:pPr>
            <a:r>
              <a:rPr lang="en-US" sz="2499" u="sng" spc="49">
                <a:solidFill>
                  <a:srgbClr val="FFFFFF"/>
                </a:solidFill>
                <a:latin typeface="Aileron Bold"/>
              </a:rPr>
              <a:t>Pain Points:</a:t>
            </a:r>
          </a:p>
          <a:p>
            <a:pPr marL="453388" lvl="1" indent="-226694">
              <a:lnSpc>
                <a:spcPts val="3149"/>
              </a:lnSpc>
              <a:buFont typeface="Arial"/>
              <a:buChar char="•"/>
            </a:pPr>
            <a:r>
              <a:rPr lang="en-US" sz="2099" spc="41">
                <a:solidFill>
                  <a:srgbClr val="FFFFFF"/>
                </a:solidFill>
                <a:latin typeface="Aileron"/>
              </a:rPr>
              <a:t>Lack of a user-friendly feedback mechanism.</a:t>
            </a:r>
          </a:p>
          <a:p>
            <a:pPr marL="453388" lvl="1" indent="-226694">
              <a:lnSpc>
                <a:spcPts val="3149"/>
              </a:lnSpc>
              <a:buFont typeface="Arial"/>
              <a:buChar char="•"/>
            </a:pPr>
            <a:r>
              <a:rPr lang="en-US" sz="2099" spc="41">
                <a:solidFill>
                  <a:srgbClr val="FFFFFF"/>
                </a:solidFill>
                <a:latin typeface="Aileron"/>
              </a:rPr>
              <a:t>Unaddressed concerns.</a:t>
            </a:r>
          </a:p>
          <a:p>
            <a:pPr>
              <a:lnSpc>
                <a:spcPts val="3749"/>
              </a:lnSpc>
            </a:pPr>
            <a:r>
              <a:rPr lang="en-US" sz="2499" u="sng" spc="49">
                <a:solidFill>
                  <a:srgbClr val="FFFFFF"/>
                </a:solidFill>
                <a:latin typeface="Aileron Bold"/>
              </a:rPr>
              <a:t>Gains:</a:t>
            </a:r>
          </a:p>
          <a:p>
            <a:pPr marL="453388" lvl="1" indent="-226694">
              <a:lnSpc>
                <a:spcPts val="3149"/>
              </a:lnSpc>
              <a:buFont typeface="Arial"/>
              <a:buChar char="•"/>
            </a:pPr>
            <a:r>
              <a:rPr lang="en-US" sz="2099" spc="41">
                <a:solidFill>
                  <a:srgbClr val="FFFFFF"/>
                </a:solidFill>
                <a:latin typeface="Aileron"/>
              </a:rPr>
              <a:t>Continuous improvement of the tool based on user feedback.</a:t>
            </a:r>
          </a:p>
          <a:p>
            <a:pPr>
              <a:lnSpc>
                <a:spcPts val="2849"/>
              </a:lnSpc>
            </a:pPr>
            <a:endParaRPr lang="en-US" sz="2099" spc="41">
              <a:solidFill>
                <a:srgbClr val="FFFFFF"/>
              </a:solidFill>
              <a:latin typeface="Aileron"/>
            </a:endParaRPr>
          </a:p>
        </p:txBody>
      </p:sp>
      <p:sp>
        <p:nvSpPr>
          <p:cNvPr id="28" name="TextBox 28"/>
          <p:cNvSpPr txBox="1"/>
          <p:nvPr/>
        </p:nvSpPr>
        <p:spPr>
          <a:xfrm>
            <a:off x="13701247" y="5281734"/>
            <a:ext cx="2778473" cy="4781550"/>
          </a:xfrm>
          <a:prstGeom prst="rect">
            <a:avLst/>
          </a:prstGeom>
        </p:spPr>
        <p:txBody>
          <a:bodyPr lIns="0" tIns="0" rIns="0" bIns="0" rtlCol="0" anchor="t">
            <a:spAutoFit/>
          </a:bodyPr>
          <a:lstStyle/>
          <a:p>
            <a:pPr>
              <a:lnSpc>
                <a:spcPts val="2849"/>
              </a:lnSpc>
            </a:pPr>
            <a:endParaRPr/>
          </a:p>
          <a:p>
            <a:pPr>
              <a:lnSpc>
                <a:spcPts val="3749"/>
              </a:lnSpc>
            </a:pPr>
            <a:r>
              <a:rPr lang="en-US" sz="2499" u="sng" spc="49">
                <a:solidFill>
                  <a:srgbClr val="FFFFFF"/>
                </a:solidFill>
                <a:latin typeface="Aileron Bold"/>
              </a:rPr>
              <a:t>Pain Points:</a:t>
            </a:r>
          </a:p>
          <a:p>
            <a:pPr marL="453388" lvl="1" indent="-226694">
              <a:lnSpc>
                <a:spcPts val="3149"/>
              </a:lnSpc>
              <a:buFont typeface="Arial"/>
              <a:buChar char="•"/>
            </a:pPr>
            <a:r>
              <a:rPr lang="en-US" sz="2099" spc="41">
                <a:solidFill>
                  <a:srgbClr val="FFFFFF"/>
                </a:solidFill>
                <a:latin typeface="Aileron"/>
              </a:rPr>
              <a:t>Limited participation due to connectivity issues.</a:t>
            </a:r>
          </a:p>
          <a:p>
            <a:pPr>
              <a:lnSpc>
                <a:spcPts val="3749"/>
              </a:lnSpc>
            </a:pPr>
            <a:r>
              <a:rPr lang="en-US" sz="2499" u="sng" spc="49">
                <a:solidFill>
                  <a:srgbClr val="FFFFFF"/>
                </a:solidFill>
                <a:latin typeface="Aileron Bold"/>
              </a:rPr>
              <a:t>Gains:</a:t>
            </a:r>
          </a:p>
          <a:p>
            <a:pPr marL="453388" lvl="1" indent="-226694">
              <a:lnSpc>
                <a:spcPts val="3149"/>
              </a:lnSpc>
              <a:buFont typeface="Arial"/>
              <a:buChar char="•"/>
            </a:pPr>
            <a:r>
              <a:rPr lang="en-US" sz="2099" spc="41">
                <a:solidFill>
                  <a:srgbClr val="FFFFFF"/>
                </a:solidFill>
                <a:latin typeface="Aileron"/>
              </a:rPr>
              <a:t>Building a supportive farming community.</a:t>
            </a:r>
          </a:p>
          <a:p>
            <a:pPr>
              <a:lnSpc>
                <a:spcPts val="3149"/>
              </a:lnSpc>
            </a:pPr>
            <a:endParaRPr lang="en-US" sz="2099" spc="41">
              <a:solidFill>
                <a:srgbClr val="FFFFFF"/>
              </a:solidFill>
              <a:latin typeface="Aileron"/>
            </a:endParaRPr>
          </a:p>
        </p:txBody>
      </p:sp>
      <p:grpSp>
        <p:nvGrpSpPr>
          <p:cNvPr id="29" name="Group 29"/>
          <p:cNvGrpSpPr/>
          <p:nvPr/>
        </p:nvGrpSpPr>
        <p:grpSpPr>
          <a:xfrm>
            <a:off x="16298882" y="368473"/>
            <a:ext cx="1576246" cy="1576246"/>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13"/>
              <a:stretch>
                <a:fillRect t="-1100" r="-157115" b="-189057"/>
              </a:stretch>
            </a:blipFill>
          </p:spPr>
        </p:sp>
      </p:gr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1344</Words>
  <Application>Microsoft Office PowerPoint</Application>
  <PresentationFormat>Custom</PresentationFormat>
  <Paragraphs>143</Paragraphs>
  <Slides>15</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15</vt:i4>
      </vt:variant>
    </vt:vector>
  </HeadingPairs>
  <TitlesOfParts>
    <vt:vector size="36" baseType="lpstr">
      <vt:lpstr>Aileron</vt:lpstr>
      <vt:lpstr>Aileron Bold</vt:lpstr>
      <vt:lpstr>Lato</vt:lpstr>
      <vt:lpstr>Arial</vt:lpstr>
      <vt:lpstr>Hatton</vt:lpstr>
      <vt:lpstr>Open Sauce Light</vt:lpstr>
      <vt:lpstr>Open Sauce Bold</vt:lpstr>
      <vt:lpstr>Hatton Bold</vt:lpstr>
      <vt:lpstr>Noto Sans Bold</vt:lpstr>
      <vt:lpstr>Noto Sans</vt:lpstr>
      <vt:lpstr>Lato Bold</vt:lpstr>
      <vt:lpstr>Open Sauce</vt:lpstr>
      <vt:lpstr>Montserrat Bold</vt:lpstr>
      <vt:lpstr>Calibri</vt:lpstr>
      <vt:lpstr>Livvic Heavy</vt:lpstr>
      <vt:lpstr>Open Sans Bold</vt:lpstr>
      <vt:lpstr>Open Sauce Heavy</vt:lpstr>
      <vt:lpstr>Open Sans</vt:lpstr>
      <vt:lpstr>Source Sans Pro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Clean Agricultural Industry Presentation Template</dc:title>
  <dc:creator>ATTELLI SANJAY KUMAR</dc:creator>
  <cp:lastModifiedBy>ATTELLI SANJAY KUMAR</cp:lastModifiedBy>
  <cp:revision>5</cp:revision>
  <dcterms:created xsi:type="dcterms:W3CDTF">2006-08-16T00:00:00Z</dcterms:created>
  <dcterms:modified xsi:type="dcterms:W3CDTF">2024-02-21T17:15:07Z</dcterms:modified>
  <dc:identifier>DAF41luUN80</dc:identifier>
</cp:coreProperties>
</file>